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  <p:sldId id="346" r:id="rId3"/>
    <p:sldId id="34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24" r:id="rId20"/>
    <p:sldId id="273" r:id="rId21"/>
    <p:sldId id="274" r:id="rId22"/>
    <p:sldId id="275" r:id="rId23"/>
    <p:sldId id="329" r:id="rId24"/>
    <p:sldId id="328" r:id="rId25"/>
    <p:sldId id="330" r:id="rId26"/>
    <p:sldId id="327" r:id="rId27"/>
    <p:sldId id="331" r:id="rId28"/>
    <p:sldId id="332" r:id="rId29"/>
    <p:sldId id="333" r:id="rId30"/>
    <p:sldId id="277" r:id="rId31"/>
    <p:sldId id="335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349" r:id="rId40"/>
    <p:sldId id="350" r:id="rId41"/>
    <p:sldId id="288" r:id="rId42"/>
    <p:sldId id="289" r:id="rId43"/>
    <p:sldId id="290" r:id="rId44"/>
    <p:sldId id="291" r:id="rId45"/>
    <p:sldId id="292" r:id="rId46"/>
    <p:sldId id="293" r:id="rId47"/>
    <p:sldId id="340" r:id="rId48"/>
    <p:sldId id="339" r:id="rId49"/>
    <p:sldId id="341" r:id="rId50"/>
    <p:sldId id="343" r:id="rId51"/>
    <p:sldId id="344" r:id="rId52"/>
    <p:sldId id="345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36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2" r:id="rId71"/>
    <p:sldId id="313" r:id="rId72"/>
    <p:sldId id="315" r:id="rId73"/>
    <p:sldId id="348" r:id="rId74"/>
    <p:sldId id="316" r:id="rId75"/>
    <p:sldId id="317" r:id="rId76"/>
    <p:sldId id="318" r:id="rId77"/>
    <p:sldId id="319" r:id="rId78"/>
    <p:sldId id="320" r:id="rId79"/>
    <p:sldId id="321" r:id="rId80"/>
    <p:sldId id="314" r:id="rId81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Cambria Math" panose="02040503050406030204" pitchFamily="18" charset="0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4E2"/>
    <a:srgbClr val="048EF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5"/>
    <p:restoredTop sz="94671"/>
  </p:normalViewPr>
  <p:slideViewPr>
    <p:cSldViewPr snapToGrid="0" snapToObjects="1">
      <p:cViewPr varScale="1">
        <p:scale>
          <a:sx n="127" d="100"/>
          <a:sy n="127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92C5A-CD20-ED4A-9669-E473C8E4E90B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6F016-BFAA-0243-8E0D-25AB36023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d.instructure.com/files/61544617/download?download_frd=1" TargetMode="External"/><Relationship Id="rId2" Type="http://schemas.openxmlformats.org/officeDocument/2006/relationships/hyperlink" Target="https://umd.instructure.com/courses/1302399/discussion_topics/426898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90.png"/><Relationship Id="rId7" Type="http://schemas.openxmlformats.org/officeDocument/2006/relationships/image" Target="../media/image4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90.png"/><Relationship Id="rId7" Type="http://schemas.openxmlformats.org/officeDocument/2006/relationships/image" Target="../media/image4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90.png"/><Relationship Id="rId7" Type="http://schemas.openxmlformats.org/officeDocument/2006/relationships/image" Target="../media/image4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examples/mathematics/logic-and-set-theory/" TargetMode="External"/><Relationship Id="rId2" Type="http://schemas.openxmlformats.org/officeDocument/2006/relationships/hyperlink" Target="https://en.wikipedia.org/wiki/Set_theory#Basic_concepts_and_no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jpg"/><Relationship Id="rId7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jp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jpg"/><Relationship Id="rId7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2.png"/><Relationship Id="rId5" Type="http://schemas.openxmlformats.org/officeDocument/2006/relationships/image" Target="../media/image43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.jpg"/><Relationship Id="rId3" Type="http://schemas.openxmlformats.org/officeDocument/2006/relationships/image" Target="../media/image43.jpg"/><Relationship Id="rId7" Type="http://schemas.openxmlformats.org/officeDocument/2006/relationships/image" Target="../media/image49.png"/><Relationship Id="rId12" Type="http://schemas.openxmlformats.org/officeDocument/2006/relationships/image" Target="../media/image3.jpg"/><Relationship Id="rId2" Type="http://schemas.openxmlformats.org/officeDocument/2006/relationships/image" Target="../media/image5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42.png"/><Relationship Id="rId1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41.png"/><Relationship Id="rId7" Type="http://schemas.openxmlformats.org/officeDocument/2006/relationships/image" Target="../media/image5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4.jpg"/><Relationship Id="rId9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jpg"/><Relationship Id="rId7" Type="http://schemas.openxmlformats.org/officeDocument/2006/relationships/image" Target="../media/image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50.png"/><Relationship Id="rId9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5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61.png"/><Relationship Id="rId7" Type="http://schemas.openxmlformats.org/officeDocument/2006/relationships/image" Target="../media/image10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73.png"/><Relationship Id="rId5" Type="http://schemas.openxmlformats.org/officeDocument/2006/relationships/image" Target="../media/image104.png"/><Relationship Id="rId10" Type="http://schemas.openxmlformats.org/officeDocument/2006/relationships/image" Target="../media/image72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70.png"/><Relationship Id="rId7" Type="http://schemas.openxmlformats.org/officeDocument/2006/relationships/image" Target="../media/image10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73.png"/><Relationship Id="rId5" Type="http://schemas.openxmlformats.org/officeDocument/2006/relationships/image" Target="../media/image104.png"/><Relationship Id="rId10" Type="http://schemas.openxmlformats.org/officeDocument/2006/relationships/image" Target="../media/image72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80.png"/><Relationship Id="rId7" Type="http://schemas.openxmlformats.org/officeDocument/2006/relationships/image" Target="../media/image10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79.png"/><Relationship Id="rId4" Type="http://schemas.openxmlformats.org/officeDocument/2006/relationships/image" Target="../media/image7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7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0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9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89.png"/><Relationship Id="rId5" Type="http://schemas.openxmlformats.org/officeDocument/2006/relationships/image" Target="../media/image77.png"/><Relationship Id="rId10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0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9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7.png"/><Relationship Id="rId3" Type="http://schemas.openxmlformats.org/officeDocument/2006/relationships/image" Target="../media/image131.png"/><Relationship Id="rId21" Type="http://schemas.openxmlformats.org/officeDocument/2006/relationships/image" Target="../media/image52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6.png"/><Relationship Id="rId2" Type="http://schemas.openxmlformats.org/officeDocument/2006/relationships/image" Target="../media/image130.png"/><Relationship Id="rId16" Type="http://schemas.openxmlformats.org/officeDocument/2006/relationships/image" Target="../media/image500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image" Target="../media/image510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4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8" Type="http://schemas.openxmlformats.org/officeDocument/2006/relationships/image" Target="../media/image147.png"/><Relationship Id="rId3" Type="http://schemas.openxmlformats.org/officeDocument/2006/relationships/image" Target="../media/image131.png"/><Relationship Id="rId21" Type="http://schemas.openxmlformats.org/officeDocument/2006/relationships/image" Target="../media/image520.png"/><Relationship Id="rId7" Type="http://schemas.openxmlformats.org/officeDocument/2006/relationships/image" Target="../media/image135.png"/><Relationship Id="rId12" Type="http://schemas.openxmlformats.org/officeDocument/2006/relationships/image" Target="../media/image154.png"/><Relationship Id="rId17" Type="http://schemas.openxmlformats.org/officeDocument/2006/relationships/image" Target="../media/image146.png"/><Relationship Id="rId2" Type="http://schemas.openxmlformats.org/officeDocument/2006/relationships/image" Target="../media/image130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19" Type="http://schemas.openxmlformats.org/officeDocument/2006/relationships/image" Target="../media/image530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220.png"/><Relationship Id="rId7" Type="http://schemas.openxmlformats.org/officeDocument/2006/relationships/image" Target="../media/image70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82.png"/><Relationship Id="rId7" Type="http://schemas.openxmlformats.org/officeDocument/2006/relationships/image" Target="../media/image14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97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980.png"/><Relationship Id="rId4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80648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9800" dirty="0"/>
              <a:t>Circuits</a:t>
            </a:r>
            <a:br>
              <a:rPr lang="en-US" dirty="0"/>
            </a:br>
            <a:br>
              <a:rPr lang="en-US" dirty="0"/>
            </a:br>
            <a:r>
              <a:rPr lang="en-US" sz="3000" b="1" dirty="0"/>
              <a:t>CMSC250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Focusing on the 4</a:t>
            </a:r>
            <a:r>
              <a:rPr lang="en-US" baseline="30000" dirty="0"/>
              <a:t>th</a:t>
            </a:r>
            <a:r>
              <a:rPr lang="en-US" dirty="0"/>
              <a:t> row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856139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114" y="3991429"/>
            <a:ext cx="10729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Same deal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2542" y="4576204"/>
                <a:ext cx="19060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42" y="4576204"/>
                <a:ext cx="190603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624114" y="712698"/>
          <a:ext cx="1654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00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Focusing on the 5</a:t>
            </a:r>
            <a:r>
              <a:rPr lang="en-US" baseline="30000" dirty="0"/>
              <a:t>th</a:t>
            </a:r>
            <a:r>
              <a:rPr lang="en-US" dirty="0"/>
              <a:t> row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97109" y="3415848"/>
                <a:ext cx="2197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109" y="3415848"/>
                <a:ext cx="219778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50101" y="319088"/>
          <a:ext cx="1654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8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Focusing on the 8</a:t>
            </a:r>
            <a:r>
              <a:rPr lang="en-US" baseline="30000" dirty="0"/>
              <a:t>th</a:t>
            </a:r>
            <a:r>
              <a:rPr lang="en-US" dirty="0"/>
              <a:t> row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188482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2982" y="3865004"/>
                <a:ext cx="16142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982" y="3865004"/>
                <a:ext cx="161428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625257" y="495844"/>
          <a:ext cx="1654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combine those simple formulae?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6690" y="4882834"/>
                <a:ext cx="16142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90" y="4882834"/>
                <a:ext cx="161428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5090" y="3981905"/>
                <a:ext cx="21977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90" y="3981905"/>
                <a:ext cx="219778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30816" y="2993126"/>
                <a:ext cx="190603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6" y="2993126"/>
                <a:ext cx="190603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6883" y="1912016"/>
                <a:ext cx="267419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83" y="1912016"/>
                <a:ext cx="26741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combine those simple formulae?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6690" y="4882834"/>
                <a:ext cx="19541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90" y="4882834"/>
                <a:ext cx="195412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5090" y="3981905"/>
                <a:ext cx="25376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90" y="3981905"/>
                <a:ext cx="25376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4944" y="2929580"/>
                <a:ext cx="22458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44" y="2929580"/>
                <a:ext cx="22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6965" y="1912016"/>
                <a:ext cx="3014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5" y="1912016"/>
                <a:ext cx="301403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12708" y="1835071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708" y="1835071"/>
                <a:ext cx="50334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68588" y="2786453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588" y="2786453"/>
                <a:ext cx="503343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61966" y="3859931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966" y="3859931"/>
                <a:ext cx="503343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0" y="5689600"/>
            <a:ext cx="1081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Outputs 1 if and only if the truth table outputs 1! </a:t>
            </a:r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idx="1"/>
          </p:nvPr>
        </p:nvGraphicFramePr>
        <p:xfrm>
          <a:off x="5366655" y="1879197"/>
          <a:ext cx="628831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combine those simple formulae?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6690" y="4882834"/>
                <a:ext cx="19541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90" y="4882834"/>
                <a:ext cx="195412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5090" y="3981905"/>
                <a:ext cx="25376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90" y="3981905"/>
                <a:ext cx="25376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4944" y="2929580"/>
                <a:ext cx="22458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44" y="2929580"/>
                <a:ext cx="22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6965" y="1912016"/>
                <a:ext cx="3014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65" y="1912016"/>
                <a:ext cx="301403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12708" y="1835071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708" y="1835071"/>
                <a:ext cx="50334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68588" y="2786453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588" y="2786453"/>
                <a:ext cx="503343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61966" y="3859931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966" y="3859931"/>
                <a:ext cx="503343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0" y="5689600"/>
            <a:ext cx="10816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Outputs 1 if and only if the truth table outputs 1!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We want to do this in </a:t>
            </a:r>
            <a:r>
              <a:rPr lang="en-US" sz="2400" b="1" i="1" u="sng" dirty="0">
                <a:solidFill>
                  <a:schemeClr val="accent2"/>
                </a:solidFill>
              </a:rPr>
              <a:t>hardware!</a:t>
            </a:r>
            <a:r>
              <a:rPr lang="en-US" sz="2400" i="1" u="sng" dirty="0"/>
              <a:t> </a:t>
            </a:r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idx="1"/>
          </p:nvPr>
        </p:nvGraphicFramePr>
        <p:xfrm>
          <a:off x="5366655" y="1879197"/>
          <a:ext cx="628831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A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Logical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smallest pieces of hardware that we will examine are called </a:t>
            </a:r>
            <a:r>
              <a:rPr lang="en-US" b="1" i="1" dirty="0"/>
              <a:t>logical gates.</a:t>
            </a:r>
          </a:p>
          <a:p>
            <a:r>
              <a:rPr lang="en-US" dirty="0"/>
              <a:t>Every gate that we encounter will take </a:t>
            </a:r>
            <a:r>
              <a:rPr lang="en-US" b="1" dirty="0">
                <a:solidFill>
                  <a:schemeClr val="accent2"/>
                </a:solidFill>
              </a:rPr>
              <a:t>bits </a:t>
            </a:r>
            <a:r>
              <a:rPr lang="en-US" dirty="0"/>
              <a:t>as inputs and will emit one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bit</a:t>
            </a:r>
            <a:r>
              <a:rPr lang="en-US" dirty="0"/>
              <a:t> as output.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Those gates can connect to each other in various different ways in order to create more complex circuits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01945" y="3653356"/>
            <a:ext cx="1794510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95140" y="373336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98950" y="388576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21810" y="421723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196455" y="400387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017023" y="3431007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023" y="3431007"/>
                <a:ext cx="391279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05127" y="3682915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127" y="3682915"/>
                <a:ext cx="391279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030318" y="3998243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318" y="3998243"/>
                <a:ext cx="39127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261350" y="3817720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𝑂𝑢𝑡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350" y="3817720"/>
                <a:ext cx="391279" cy="338554"/>
              </a:xfrm>
              <a:prstGeom prst="rect">
                <a:avLst/>
              </a:prstGeom>
              <a:blipFill rotWithShape="0">
                <a:blip r:embed="rId5"/>
                <a:stretch>
                  <a:fillRect r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4927963" y="3918608"/>
            <a:ext cx="64407" cy="78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30051" y="4045956"/>
            <a:ext cx="64407" cy="78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30051" y="4158690"/>
            <a:ext cx="64407" cy="78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first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6938010" y="2827814"/>
              <a:ext cx="46278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3940">
                      <a:extLst>
                        <a:ext uri="{9D8B030D-6E8A-4147-A177-3AD203B41FA5}">
                          <a16:colId xmlns:a16="http://schemas.microsoft.com/office/drawing/2014/main" val="1698445316"/>
                        </a:ext>
                      </a:extLst>
                    </a:gridCol>
                    <a:gridCol w="2313940">
                      <a:extLst>
                        <a:ext uri="{9D8B030D-6E8A-4147-A177-3AD203B41FA5}">
                          <a16:colId xmlns:a16="http://schemas.microsoft.com/office/drawing/2014/main" val="4048841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𝒐𝒖𝒕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4271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358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27497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715838"/>
                  </p:ext>
                </p:extLst>
              </p:nvPr>
            </p:nvGraphicFramePr>
            <p:xfrm>
              <a:off x="6938010" y="2827814"/>
              <a:ext cx="46278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3940">
                      <a:extLst>
                        <a:ext uri="{9D8B030D-6E8A-4147-A177-3AD203B41FA5}">
                          <a16:colId xmlns:a16="http://schemas.microsoft.com/office/drawing/2014/main" val="1698445316"/>
                        </a:ext>
                      </a:extLst>
                    </a:gridCol>
                    <a:gridCol w="2313940">
                      <a:extLst>
                        <a:ext uri="{9D8B030D-6E8A-4147-A177-3AD203B41FA5}">
                          <a16:colId xmlns:a16="http://schemas.microsoft.com/office/drawing/2014/main" val="4048841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3" t="-1639" r="-100526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63" t="-1639" r="-526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271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358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274973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445770" y="4549140"/>
            <a:ext cx="11544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gate is known as the </a:t>
            </a:r>
            <a:r>
              <a:rPr lang="en-US" sz="2400" b="1" dirty="0">
                <a:solidFill>
                  <a:srgbClr val="FF0000"/>
                </a:solidFill>
              </a:rPr>
              <a:t>inverter.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corresponds</a:t>
            </a:r>
            <a:r>
              <a:rPr lang="en-US" sz="2400" b="1" dirty="0">
                <a:solidFill>
                  <a:srgbClr val="FF0000"/>
                </a:solidFill>
              </a:rPr>
              <a:t> exactly </a:t>
            </a:r>
            <a:r>
              <a:rPr lang="en-US" sz="2400" dirty="0"/>
              <a:t>to the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negation operation in propositional logic!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 1, set True.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 0, set False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84" y="2170192"/>
            <a:ext cx="3202007" cy="1547037"/>
          </a:xfrm>
        </p:spPr>
      </p:pic>
      <p:sp>
        <p:nvSpPr>
          <p:cNvPr id="8" name="TextBox 7"/>
          <p:cNvSpPr txBox="1"/>
          <p:nvPr/>
        </p:nvSpPr>
        <p:spPr>
          <a:xfrm>
            <a:off x="1284791" y="2605156"/>
            <a:ext cx="5092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2949" y="2619010"/>
            <a:ext cx="1211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/>
              <a:t>out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53264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second gate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08" y="2029292"/>
            <a:ext cx="4330700" cy="1905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129782"/>
                  </p:ext>
                </p:extLst>
              </p:nvPr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52" t="-1639" r="-2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452" t="-1639" r="-1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2" t="-1639" r="-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1223010" y="4549140"/>
            <a:ext cx="102298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Corresponds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2023110" y="5360670"/>
            <a:ext cx="2354580" cy="107442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Conjunction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29709" y="5382230"/>
            <a:ext cx="2354580" cy="1074420"/>
          </a:xfrm>
          <a:prstGeom prst="rect">
            <a:avLst/>
          </a:prstGeom>
          <a:solidFill>
            <a:srgbClr val="00B050"/>
          </a:solidFill>
          <a:ln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33656">
                  <a:srgbClr val="CFE2F3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Disjunction</a:t>
            </a:r>
          </a:p>
        </p:txBody>
      </p: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08" y="2181692"/>
            <a:ext cx="43307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second gate </a:t>
            </a:r>
            <a:r>
              <a:rPr lang="en-US" dirty="0">
                <a:solidFill>
                  <a:srgbClr val="FF0000"/>
                </a:solidFill>
              </a:rPr>
              <a:t>(AN</a:t>
            </a:r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gate)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129782"/>
                  </p:ext>
                </p:extLst>
              </p:nvPr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52" t="-1639" r="-2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452" t="-1639" r="-1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2" t="-1639" r="-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1123950" y="4578168"/>
            <a:ext cx="102298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Corresponds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2023110" y="5360670"/>
            <a:ext cx="2354580" cy="107442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Conjunction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29709" y="5382230"/>
            <a:ext cx="2354580" cy="1074420"/>
          </a:xfrm>
          <a:prstGeom prst="rect">
            <a:avLst/>
          </a:prstGeom>
          <a:solidFill>
            <a:srgbClr val="00B050"/>
          </a:solidFill>
          <a:ln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33656">
                  <a:srgbClr val="CFE2F3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Disjunction</a:t>
            </a:r>
          </a:p>
        </p:txBody>
      </p:sp>
      <p:sp>
        <p:nvSpPr>
          <p:cNvPr id="3" name="Oval 2"/>
          <p:cNvSpPr/>
          <p:nvPr/>
        </p:nvSpPr>
        <p:spPr>
          <a:xfrm>
            <a:off x="1554480" y="5057775"/>
            <a:ext cx="3291840" cy="16802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9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A197-ADE1-478E-88C0-36F9F6C0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Announcements / Reminders /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728F-D0A3-4C14-BA61-36DC0737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Recording of Sunday’s review session is </a:t>
            </a:r>
            <a:r>
              <a:rPr lang="en-US" dirty="0">
                <a:hlinkClick r:id="rId2"/>
              </a:rPr>
              <a:t>up</a:t>
            </a:r>
            <a:r>
              <a:rPr lang="en-US" dirty="0"/>
              <a:t>.</a:t>
            </a:r>
          </a:p>
          <a:p>
            <a:r>
              <a:rPr lang="en-US" dirty="0"/>
              <a:t>Homework 4 solutions are also </a:t>
            </a:r>
            <a:r>
              <a:rPr lang="en-US" dirty="0">
                <a:hlinkClick r:id="rId3"/>
              </a:rPr>
              <a:t>up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Consult them if you have questions about combinatorial proof structure, or other questions!</a:t>
            </a:r>
          </a:p>
          <a:p>
            <a:r>
              <a:rPr lang="en-US" dirty="0"/>
              <a:t>Remember: 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hw</a:t>
            </a:r>
            <a:r>
              <a:rPr lang="en-US" dirty="0"/>
              <a:t> this week</a:t>
            </a:r>
          </a:p>
          <a:p>
            <a:pPr lvl="1"/>
            <a:r>
              <a:rPr lang="en-US" dirty="0"/>
              <a:t>No quiz this week</a:t>
            </a:r>
          </a:p>
          <a:p>
            <a:pPr lvl="1"/>
            <a:r>
              <a:rPr lang="en-US" dirty="0"/>
              <a:t>But next week there </a:t>
            </a:r>
            <a:r>
              <a:rPr lang="en-US" b="1" dirty="0"/>
              <a:t>will</a:t>
            </a:r>
            <a:r>
              <a:rPr lang="en-US" dirty="0"/>
              <a:t> be both! </a:t>
            </a:r>
            <a:r>
              <a:rPr lang="en-US" dirty="0">
                <a:sym typeface="Wingdings" panose="05000000000000000000" pitchFamily="2" charset="2"/>
              </a:rPr>
              <a:t></a:t>
            </a:r>
          </a:p>
          <a:p>
            <a:r>
              <a:rPr lang="en-US" dirty="0">
                <a:sym typeface="Wingdings" panose="05000000000000000000" pitchFamily="2" charset="2"/>
              </a:rPr>
              <a:t>Today &amp; Thursday: circuits!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cat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F9C771D5-B85D-41B8-ADAB-696945BE0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815" y="3497801"/>
            <a:ext cx="2792949" cy="2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6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08" y="2181692"/>
            <a:ext cx="43307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second gate </a:t>
            </a:r>
            <a:r>
              <a:rPr lang="en-US" dirty="0">
                <a:solidFill>
                  <a:srgbClr val="FF0000"/>
                </a:solidFill>
              </a:rPr>
              <a:t>(AN</a:t>
            </a:r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gate)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129782"/>
                  </p:ext>
                </p:extLst>
              </p:nvPr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52" t="-1639" r="-2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452" t="-1639" r="-1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2" t="-1639" r="-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1123950" y="4578168"/>
            <a:ext cx="102298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Corresponds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2023110" y="5360670"/>
            <a:ext cx="2354580" cy="107442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Conjunction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29709" y="5382230"/>
            <a:ext cx="2354580" cy="1074420"/>
          </a:xfrm>
          <a:prstGeom prst="rect">
            <a:avLst/>
          </a:prstGeom>
          <a:solidFill>
            <a:srgbClr val="00B050"/>
          </a:solidFill>
          <a:ln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33656">
                  <a:srgbClr val="CFE2F3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Disjunction</a:t>
            </a:r>
          </a:p>
        </p:txBody>
      </p:sp>
      <p:sp>
        <p:nvSpPr>
          <p:cNvPr id="13" name="Oval 12"/>
          <p:cNvSpPr/>
          <p:nvPr/>
        </p:nvSpPr>
        <p:spPr>
          <a:xfrm>
            <a:off x="10081260" y="2251830"/>
            <a:ext cx="880110" cy="168021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46320" y="1337310"/>
            <a:ext cx="2800350" cy="84884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907805" y="1771650"/>
            <a:ext cx="3174036" cy="247459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0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third gate (OR gate)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60" y="1871233"/>
            <a:ext cx="4387758" cy="21191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6152"/>
                <a:ext cx="612008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2" y="3111189"/>
                <a:ext cx="612008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934" y="2649524"/>
                <a:ext cx="612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492921"/>
                  </p:ext>
                </p:extLst>
              </p:nvPr>
            </p:nvGraphicFramePr>
            <p:xfrm>
              <a:off x="7168055" y="1875804"/>
              <a:ext cx="4032468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4156">
                      <a:extLst>
                        <a:ext uri="{9D8B030D-6E8A-4147-A177-3AD203B41FA5}">
                          <a16:colId xmlns:a16="http://schemas.microsoft.com/office/drawing/2014/main" val="120911519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2176691195"/>
                        </a:ext>
                      </a:extLst>
                    </a:gridCol>
                    <a:gridCol w="1344156">
                      <a:extLst>
                        <a:ext uri="{9D8B030D-6E8A-4147-A177-3AD203B41FA5}">
                          <a16:colId xmlns:a16="http://schemas.microsoft.com/office/drawing/2014/main" val="69756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52" t="-1639" r="-2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452" t="-1639" r="-1009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452" t="-1639" r="-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4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928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028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11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767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1223010" y="4549140"/>
            <a:ext cx="102298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Corresponds to logical disjunction (OR)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8750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boolean</a:t>
            </a:r>
            <a:r>
              <a:rPr lang="en-US" dirty="0"/>
              <a:t> function does this circuit correspond to?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30" y="3254534"/>
            <a:ext cx="1590039" cy="69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8580" y="3119597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80" y="3119597"/>
                <a:ext cx="612008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580" y="3492300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80" y="3492300"/>
                <a:ext cx="6120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78580" y="4034104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80" y="4034104"/>
                <a:ext cx="612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85" y="3798607"/>
            <a:ext cx="1562636" cy="7726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42130" y="4326668"/>
            <a:ext cx="22677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86450" y="3569959"/>
            <a:ext cx="0" cy="41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01055" y="3991377"/>
            <a:ext cx="64008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99486" y="3887863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486" y="3887863"/>
                <a:ext cx="612008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510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boolean</a:t>
            </a:r>
            <a:r>
              <a:rPr lang="en-US" dirty="0"/>
              <a:t> function does this circuit correspond to?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30" y="3254534"/>
            <a:ext cx="1590039" cy="69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8580" y="3119597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80" y="3119597"/>
                <a:ext cx="612008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78580" y="3492300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80" y="3492300"/>
                <a:ext cx="6120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78580" y="4034104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80" y="4034104"/>
                <a:ext cx="6120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85" y="3798607"/>
            <a:ext cx="1562636" cy="7726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42130" y="4326668"/>
            <a:ext cx="22677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86450" y="3569959"/>
            <a:ext cx="0" cy="41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01055" y="3991377"/>
            <a:ext cx="64008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99486" y="3887863"/>
                <a:ext cx="612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486" y="3887863"/>
                <a:ext cx="612008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39770D-8396-43C9-9A45-36B633C170C7}"/>
                  </a:ext>
                </a:extLst>
              </p:cNvPr>
              <p:cNvSpPr txBox="1"/>
              <p:nvPr/>
            </p:nvSpPr>
            <p:spPr>
              <a:xfrm>
                <a:off x="3920400" y="5282779"/>
                <a:ext cx="2756524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4600" b="0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4600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39770D-8396-43C9-9A45-36B633C1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400" y="5282779"/>
                <a:ext cx="275652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674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435"/>
            <a:ext cx="10515600" cy="4351338"/>
          </a:xfrm>
        </p:spPr>
        <p:txBody>
          <a:bodyPr/>
          <a:lstStyle/>
          <a:p>
            <a:r>
              <a:rPr lang="en-US" dirty="0"/>
              <a:t>And this?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135841-A8D8-4202-9484-F1F867C7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11" y="2476500"/>
            <a:ext cx="3581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435"/>
            <a:ext cx="10515600" cy="4351338"/>
          </a:xfrm>
        </p:spPr>
        <p:txBody>
          <a:bodyPr/>
          <a:lstStyle/>
          <a:p>
            <a:r>
              <a:rPr lang="en-US" dirty="0"/>
              <a:t>And this?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135841-A8D8-4202-9484-F1F867C7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11" y="2476500"/>
            <a:ext cx="3581400" cy="190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2AE1CC-D8A6-4A65-A475-C76A70F61CC3}"/>
                  </a:ext>
                </a:extLst>
              </p:cNvPr>
              <p:cNvSpPr txBox="1"/>
              <p:nvPr/>
            </p:nvSpPr>
            <p:spPr>
              <a:xfrm>
                <a:off x="2445562" y="4941693"/>
                <a:ext cx="5417702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∨(∼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2AE1CC-D8A6-4A65-A475-C76A70F6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62" y="4941693"/>
                <a:ext cx="541770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15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0780-67C3-4AF9-AAA6-77699634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this?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3CEB178-70E9-45F6-A83D-E9264E88F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902" y="2171725"/>
            <a:ext cx="6915150" cy="3305175"/>
          </a:xfrm>
        </p:spPr>
      </p:pic>
    </p:spTree>
    <p:extLst>
      <p:ext uri="{BB962C8B-B14F-4D97-AF65-F5344CB8AC3E}">
        <p14:creationId xmlns:p14="http://schemas.microsoft.com/office/powerpoint/2010/main" val="76517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0780-67C3-4AF9-AAA6-77699634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this?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3CEB178-70E9-45F6-A83D-E9264E88F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0788"/>
            <a:ext cx="6915150" cy="3305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495676-E60A-4786-95A1-7359A466F3E2}"/>
                  </a:ext>
                </a:extLst>
              </p:cNvPr>
              <p:cNvSpPr txBox="1"/>
              <p:nvPr/>
            </p:nvSpPr>
            <p:spPr>
              <a:xfrm>
                <a:off x="1067676" y="5797673"/>
                <a:ext cx="1068908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∧ℓ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)∧</m:t>
                      </m:r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495676-E60A-4786-95A1-7359A466F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76" y="5797673"/>
                <a:ext cx="1068908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2E7ADD-175A-402F-81B0-CE641B9896EC}"/>
                  </a:ext>
                </a:extLst>
              </p:cNvPr>
              <p:cNvSpPr/>
              <p:nvPr/>
            </p:nvSpPr>
            <p:spPr>
              <a:xfrm>
                <a:off x="3663230" y="3328203"/>
                <a:ext cx="1265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2E7ADD-175A-402F-81B0-CE641B989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230" y="3328203"/>
                <a:ext cx="126509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14076D-C15F-46F8-9078-87DE27748897}"/>
                  </a:ext>
                </a:extLst>
              </p:cNvPr>
              <p:cNvSpPr/>
              <p:nvPr/>
            </p:nvSpPr>
            <p:spPr>
              <a:xfrm>
                <a:off x="3565767" y="5024011"/>
                <a:ext cx="730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∧ℓ</m:t>
                      </m:r>
                    </m:oMath>
                  </m:oMathPara>
                </a14:m>
                <a:endParaRPr lang="en-US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14076D-C15F-46F8-9078-87DE27748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67" y="5024011"/>
                <a:ext cx="730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C19CD-CA46-4A16-AC05-40E2C43A9DA5}"/>
                  </a:ext>
                </a:extLst>
              </p:cNvPr>
              <p:cNvSpPr/>
              <p:nvPr/>
            </p:nvSpPr>
            <p:spPr>
              <a:xfrm>
                <a:off x="5779218" y="3045321"/>
                <a:ext cx="1990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C19CD-CA46-4A16-AC05-40E2C43A9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18" y="3045321"/>
                <a:ext cx="199041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8D9B0C-AFF6-41A8-BFAF-DEF100BE17F3}"/>
                  </a:ext>
                </a:extLst>
              </p:cNvPr>
              <p:cNvSpPr/>
              <p:nvPr/>
            </p:nvSpPr>
            <p:spPr>
              <a:xfrm>
                <a:off x="5680441" y="4746547"/>
                <a:ext cx="2187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∧ℓ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8D9B0C-AFF6-41A8-BFAF-DEF100B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41" y="4746547"/>
                <a:ext cx="218797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9B7E05-C96E-4705-96B5-CF04C177D233}"/>
                  </a:ext>
                </a:extLst>
              </p:cNvPr>
              <p:cNvSpPr/>
              <p:nvPr/>
            </p:nvSpPr>
            <p:spPr>
              <a:xfrm>
                <a:off x="7921822" y="3847395"/>
                <a:ext cx="2393732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∧ℓ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9B7E05-C96E-4705-96B5-CF04C177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822" y="3847395"/>
                <a:ext cx="2393732" cy="681982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1EBB7A-40F8-4A62-94F0-80E3BF709A78}"/>
              </a:ext>
            </a:extLst>
          </p:cNvPr>
          <p:cNvCxnSpPr/>
          <p:nvPr/>
        </p:nvCxnSpPr>
        <p:spPr>
          <a:xfrm>
            <a:off x="7715875" y="4188386"/>
            <a:ext cx="236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62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0780-67C3-4AF9-AAA6-77699634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this?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3CEB178-70E9-45F6-A83D-E9264E88F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0788"/>
            <a:ext cx="6915150" cy="3305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495676-E60A-4786-95A1-7359A466F3E2}"/>
                  </a:ext>
                </a:extLst>
              </p:cNvPr>
              <p:cNvSpPr txBox="1"/>
              <p:nvPr/>
            </p:nvSpPr>
            <p:spPr>
              <a:xfrm>
                <a:off x="1067676" y="5797673"/>
                <a:ext cx="1068908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6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∧ℓ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)∧</m:t>
                      </m:r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4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495676-E60A-4786-95A1-7359A466F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76" y="5797673"/>
                <a:ext cx="1068908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2E7ADD-175A-402F-81B0-CE641B9896EC}"/>
                  </a:ext>
                </a:extLst>
              </p:cNvPr>
              <p:cNvSpPr/>
              <p:nvPr/>
            </p:nvSpPr>
            <p:spPr>
              <a:xfrm>
                <a:off x="3659191" y="3328203"/>
                <a:ext cx="1265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82E7ADD-175A-402F-81B0-CE641B989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191" y="3328203"/>
                <a:ext cx="126509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14076D-C15F-46F8-9078-87DE27748897}"/>
                  </a:ext>
                </a:extLst>
              </p:cNvPr>
              <p:cNvSpPr/>
              <p:nvPr/>
            </p:nvSpPr>
            <p:spPr>
              <a:xfrm>
                <a:off x="3565767" y="5024011"/>
                <a:ext cx="730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∧ℓ</m:t>
                      </m:r>
                    </m:oMath>
                  </m:oMathPara>
                </a14:m>
                <a:endParaRPr lang="en-US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14076D-C15F-46F8-9078-87DE27748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67" y="5024011"/>
                <a:ext cx="730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C19CD-CA46-4A16-AC05-40E2C43A9DA5}"/>
                  </a:ext>
                </a:extLst>
              </p:cNvPr>
              <p:cNvSpPr/>
              <p:nvPr/>
            </p:nvSpPr>
            <p:spPr>
              <a:xfrm>
                <a:off x="5779218" y="3045321"/>
                <a:ext cx="1990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C19CD-CA46-4A16-AC05-40E2C43A9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18" y="3045321"/>
                <a:ext cx="199041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8D9B0C-AFF6-41A8-BFAF-DEF100BE17F3}"/>
                  </a:ext>
                </a:extLst>
              </p:cNvPr>
              <p:cNvSpPr/>
              <p:nvPr/>
            </p:nvSpPr>
            <p:spPr>
              <a:xfrm>
                <a:off x="5680441" y="4746547"/>
                <a:ext cx="2187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∧ℓ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8D9B0C-AFF6-41A8-BFAF-DEF100B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41" y="4746547"/>
                <a:ext cx="218797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9B7E05-C96E-4705-96B5-CF04C177D233}"/>
                  </a:ext>
                </a:extLst>
              </p:cNvPr>
              <p:cNvSpPr/>
              <p:nvPr/>
            </p:nvSpPr>
            <p:spPr>
              <a:xfrm>
                <a:off x="7921822" y="3847395"/>
                <a:ext cx="2393732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∧ℓ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9B7E05-C96E-4705-96B5-CF04C177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822" y="3847395"/>
                <a:ext cx="2393732" cy="681982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1EBB7A-40F8-4A62-94F0-80E3BF709A78}"/>
              </a:ext>
            </a:extLst>
          </p:cNvPr>
          <p:cNvCxnSpPr/>
          <p:nvPr/>
        </p:nvCxnSpPr>
        <p:spPr>
          <a:xfrm>
            <a:off x="7715875" y="4188386"/>
            <a:ext cx="236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154DCA-11F8-495D-BB4A-69FCAC14387E}"/>
              </a:ext>
            </a:extLst>
          </p:cNvPr>
          <p:cNvSpPr txBox="1"/>
          <p:nvPr/>
        </p:nvSpPr>
        <p:spPr>
          <a:xfrm>
            <a:off x="8598310" y="1496961"/>
            <a:ext cx="26030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Can we make this circuit </a:t>
            </a:r>
            <a:r>
              <a:rPr lang="en-US" sz="2600" i="1" dirty="0">
                <a:solidFill>
                  <a:srgbClr val="7030A0"/>
                </a:solidFill>
              </a:rPr>
              <a:t>cheaper</a:t>
            </a:r>
            <a:r>
              <a:rPr lang="en-US" sz="2600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12" name="Picture 1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24B693E-395C-4B6A-8DD7-15A0D7241A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3023" y="2541223"/>
            <a:ext cx="1393663" cy="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A79E-6F0D-4E0E-9987-1980D9A3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Simplifying the circuit…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6DD4D-78D6-4447-A9B0-98F40E9DB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∧ℓ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br>
                  <a:rPr lang="en-US" b="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∨((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∧ℓ)∧</m:t>
                      </m:r>
                      <m:r>
                        <a:rPr lang="en-US" b="0" i="1" smtClean="0">
                          <a:solidFill>
                            <a:srgbClr val="CC00C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46DD4D-78D6-4447-A9B0-98F40E9DB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76AA024-3D39-408C-9187-D79DC16A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08" y="3294882"/>
            <a:ext cx="5178065" cy="2411820"/>
          </a:xfrm>
          <a:prstGeom prst="rect">
            <a:avLst/>
          </a:prstGeom>
        </p:spPr>
      </p:pic>
      <p:pic>
        <p:nvPicPr>
          <p:cNvPr id="6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A768FAC-2CE8-4B4A-9810-F62D0923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389" y="3540535"/>
            <a:ext cx="4532094" cy="2166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953E2-82CC-4BAF-AB06-6678C4B5E5FD}"/>
              </a:ext>
            </a:extLst>
          </p:cNvPr>
          <p:cNvSpPr txBox="1"/>
          <p:nvPr/>
        </p:nvSpPr>
        <p:spPr>
          <a:xfrm>
            <a:off x="1001508" y="5860869"/>
            <a:ext cx="411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circuit: Three 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5C7C1-1BDE-447C-992E-0CA924B3D3D4}"/>
              </a:ext>
            </a:extLst>
          </p:cNvPr>
          <p:cNvSpPr txBox="1"/>
          <p:nvPr/>
        </p:nvSpPr>
        <p:spPr>
          <a:xfrm>
            <a:off x="6177654" y="5942568"/>
            <a:ext cx="411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Old circuit: Five gates</a:t>
            </a:r>
          </a:p>
        </p:txBody>
      </p:sp>
    </p:spTree>
    <p:extLst>
      <p:ext uri="{BB962C8B-B14F-4D97-AF65-F5344CB8AC3E}">
        <p14:creationId xmlns:p14="http://schemas.microsoft.com/office/powerpoint/2010/main" val="217300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A197-ADE1-478E-88C0-36F9F6C0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Announcements / Reminders /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728F-D0A3-4C14-BA61-36DC0737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Expectation of grading:</a:t>
            </a:r>
          </a:p>
          <a:p>
            <a:pPr lvl="1"/>
            <a:r>
              <a:rPr lang="en-US" dirty="0"/>
              <a:t>Homework 4 grading comes first, by Monday.</a:t>
            </a:r>
          </a:p>
          <a:p>
            <a:pPr lvl="1"/>
            <a:r>
              <a:rPr lang="en-US" dirty="0"/>
              <a:t>Midterm grading will take extra time (Friday 03-12).</a:t>
            </a:r>
          </a:p>
          <a:p>
            <a:pPr lvl="1"/>
            <a:r>
              <a:rPr lang="en-US" dirty="0"/>
              <a:t>You will have a full week (through Friday 03-19, </a:t>
            </a:r>
            <a:r>
              <a:rPr lang="en-US" dirty="0" err="1"/>
              <a:t>Springbreak</a:t>
            </a:r>
            <a:r>
              <a:rPr lang="en-US" dirty="0"/>
              <a:t> Friday) to submit regrade requests on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r>
              <a:rPr lang="en-US" dirty="0"/>
              <a:t>Midterm solutions posted as soon as Thursday 08:01 AM</a:t>
            </a:r>
          </a:p>
          <a:p>
            <a:pPr lvl="1"/>
            <a:r>
              <a:rPr lang="en-US" dirty="0"/>
              <a:t>Probably a bit later, to avoid last – minute panic of any kind.</a:t>
            </a:r>
          </a:p>
          <a:p>
            <a:r>
              <a:rPr lang="en-US" dirty="0"/>
              <a:t>Logic behind solving will be covered in one of the two discussion sessions next week.</a:t>
            </a:r>
          </a:p>
        </p:txBody>
      </p:sp>
      <p:pic>
        <p:nvPicPr>
          <p:cNvPr id="5" name="Picture 4" descr="A black cat sitting on a table&#10;&#10;Description automatically generated">
            <a:extLst>
              <a:ext uri="{FF2B5EF4-FFF2-40B4-BE49-F238E27FC236}">
                <a16:creationId xmlns:a16="http://schemas.microsoft.com/office/drawing/2014/main" id="{B60FC894-1070-4A2C-BD2A-5F88FE7F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158" y="1325833"/>
            <a:ext cx="1811231" cy="17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8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8146" y="4682331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F3EEF7-4F7B-45A7-83B7-6B2018B5A2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Which logical expression is computed by the following circuit?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A6624B2-5C97-4942-83D6-F043C3F8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13" y="3023797"/>
            <a:ext cx="48863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6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8146" y="4682331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F3EEF7-4F7B-45A7-83B7-6B2018B5A2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Which logical expression is computed by the following circuit?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rgbClr val="CC00CC"/>
                </a:solidFill>
              </a:rPr>
              <a:t>Simplify</a:t>
            </a:r>
            <a:r>
              <a:rPr lang="en-US" dirty="0"/>
              <a:t> the circuit as much as possible!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A6624B2-5C97-4942-83D6-F043C3F8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13" y="3023797"/>
            <a:ext cx="4886325" cy="2114550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>
            <a:off x="3733800" y="3670300"/>
            <a:ext cx="139700" cy="3175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873500" y="3778250"/>
            <a:ext cx="0" cy="172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73500" y="3663950"/>
            <a:ext cx="0" cy="175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59200" y="3803650"/>
            <a:ext cx="54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Coming back to our </a:t>
            </a:r>
            <a:r>
              <a:rPr lang="en-US"/>
              <a:t>original formula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50073" y="1912012"/>
                <a:ext cx="19541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073" y="1912012"/>
                <a:ext cx="195412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09112" y="1912013"/>
                <a:ext cx="25376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12" y="1912013"/>
                <a:ext cx="25376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59898" y="1912014"/>
                <a:ext cx="22458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98" y="1912014"/>
                <a:ext cx="22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2514" y="1912014"/>
                <a:ext cx="3014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" y="1912014"/>
                <a:ext cx="301403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79143" y="1820765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43" y="1820765"/>
                <a:ext cx="50334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05769" y="1789112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9" y="1789112"/>
                <a:ext cx="503343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46730" y="1789112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730" y="1789112"/>
                <a:ext cx="503343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50073" y="1912012"/>
                <a:ext cx="19541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073" y="1912012"/>
                <a:ext cx="195412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09112" y="1912013"/>
                <a:ext cx="25376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12" y="1912013"/>
                <a:ext cx="25376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59898" y="1912014"/>
                <a:ext cx="22458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98" y="1912014"/>
                <a:ext cx="22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2514" y="1912014"/>
                <a:ext cx="3014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" y="1912014"/>
                <a:ext cx="301403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79143" y="1820765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43" y="1820765"/>
                <a:ext cx="50334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05769" y="1789112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9" y="1789112"/>
                <a:ext cx="503343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46730" y="1789112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730" y="1789112"/>
                <a:ext cx="503343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2514" y="2975429"/>
            <a:ext cx="1159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For each small formula we have a circuit, and we will combine with a 4-input OR gate!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Coming back to our </a:t>
            </a:r>
            <a:r>
              <a:rPr lang="en-US"/>
              <a:t>original formula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6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50073" y="1912012"/>
                <a:ext cx="19541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073" y="1912012"/>
                <a:ext cx="195412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09112" y="1912013"/>
                <a:ext cx="25376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12" y="1912013"/>
                <a:ext cx="25376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59898" y="1912014"/>
                <a:ext cx="22458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98" y="1912014"/>
                <a:ext cx="22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2514" y="1912014"/>
                <a:ext cx="3014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14" y="1912014"/>
                <a:ext cx="301403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79143" y="1820765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43" y="1820765"/>
                <a:ext cx="50334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05769" y="1789112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9" y="1789112"/>
                <a:ext cx="503343" cy="7386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46730" y="1789112"/>
                <a:ext cx="5033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CFA4FF"/>
                          </a:solidFill>
                          <a:latin typeface="Cambria Math" charset="0"/>
                        </a:rPr>
                        <m:t>∨</m:t>
                      </m:r>
                    </m:oMath>
                  </m:oMathPara>
                </a14:m>
                <a:endParaRPr lang="en-US" sz="4800" dirty="0">
                  <a:solidFill>
                    <a:srgbClr val="CFA4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730" y="1789112"/>
                <a:ext cx="503343" cy="7386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2514" y="2975429"/>
            <a:ext cx="1159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For each small formula we have a circuit, and we will combine with a 4-input OR gate!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86544" y="3742394"/>
            <a:ext cx="1012872" cy="52776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Circuit 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186544" y="4457954"/>
            <a:ext cx="1012872" cy="527761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Circuit 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195365" y="5173514"/>
            <a:ext cx="1012872" cy="52776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Circuit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95365" y="5932285"/>
            <a:ext cx="1012872" cy="5277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 4</a:t>
            </a:r>
          </a:p>
        </p:txBody>
      </p:sp>
      <p:cxnSp>
        <p:nvCxnSpPr>
          <p:cNvPr id="16" name="Elbow Connector 15"/>
          <p:cNvCxnSpPr>
            <a:stCxn id="4" idx="3"/>
          </p:cNvCxnSpPr>
          <p:nvPr/>
        </p:nvCxnSpPr>
        <p:spPr>
          <a:xfrm>
            <a:off x="4199416" y="4006275"/>
            <a:ext cx="1896584" cy="63495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3"/>
          </p:cNvCxnSpPr>
          <p:nvPr/>
        </p:nvCxnSpPr>
        <p:spPr>
          <a:xfrm>
            <a:off x="4199416" y="4721835"/>
            <a:ext cx="2109567" cy="2050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3"/>
          </p:cNvCxnSpPr>
          <p:nvPr/>
        </p:nvCxnSpPr>
        <p:spPr>
          <a:xfrm flipV="1">
            <a:off x="4208237" y="5262146"/>
            <a:ext cx="2100746" cy="17524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4" idx="3"/>
          </p:cNvCxnSpPr>
          <p:nvPr/>
        </p:nvCxnSpPr>
        <p:spPr>
          <a:xfrm flipV="1">
            <a:off x="4208237" y="5573486"/>
            <a:ext cx="1763562" cy="62268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elay 29"/>
          <p:cNvSpPr/>
          <p:nvPr/>
        </p:nvSpPr>
        <p:spPr>
          <a:xfrm>
            <a:off x="5322664" y="4270155"/>
            <a:ext cx="1972895" cy="1614671"/>
          </a:xfrm>
          <a:custGeom>
            <a:avLst/>
            <a:gdLst>
              <a:gd name="connsiteX0" fmla="*/ 0 w 1967515"/>
              <a:gd name="connsiteY0" fmla="*/ 0 h 1614671"/>
              <a:gd name="connsiteX1" fmla="*/ 983758 w 1967515"/>
              <a:gd name="connsiteY1" fmla="*/ 0 h 1614671"/>
              <a:gd name="connsiteX2" fmla="*/ 1967516 w 1967515"/>
              <a:gd name="connsiteY2" fmla="*/ 807336 h 1614671"/>
              <a:gd name="connsiteX3" fmla="*/ 983758 w 1967515"/>
              <a:gd name="connsiteY3" fmla="*/ 1614672 h 1614671"/>
              <a:gd name="connsiteX4" fmla="*/ 0 w 1967515"/>
              <a:gd name="connsiteY4" fmla="*/ 1614671 h 1614671"/>
              <a:gd name="connsiteX5" fmla="*/ 0 w 1967515"/>
              <a:gd name="connsiteY5" fmla="*/ 0 h 1614671"/>
              <a:gd name="connsiteX0" fmla="*/ 0 w 1967516"/>
              <a:gd name="connsiteY0" fmla="*/ 0 h 1614672"/>
              <a:gd name="connsiteX1" fmla="*/ 983758 w 1967516"/>
              <a:gd name="connsiteY1" fmla="*/ 0 h 1614672"/>
              <a:gd name="connsiteX2" fmla="*/ 1967516 w 1967516"/>
              <a:gd name="connsiteY2" fmla="*/ 807336 h 1614672"/>
              <a:gd name="connsiteX3" fmla="*/ 983758 w 1967516"/>
              <a:gd name="connsiteY3" fmla="*/ 1614672 h 1614672"/>
              <a:gd name="connsiteX4" fmla="*/ 0 w 1967516"/>
              <a:gd name="connsiteY4" fmla="*/ 1614671 h 1614672"/>
              <a:gd name="connsiteX5" fmla="*/ 0 w 1967516"/>
              <a:gd name="connsiteY5" fmla="*/ 0 h 1614672"/>
              <a:gd name="connsiteX0" fmla="*/ 3 w 1967519"/>
              <a:gd name="connsiteY0" fmla="*/ 0 h 1614672"/>
              <a:gd name="connsiteX1" fmla="*/ 983761 w 1967519"/>
              <a:gd name="connsiteY1" fmla="*/ 0 h 1614672"/>
              <a:gd name="connsiteX2" fmla="*/ 1967519 w 1967519"/>
              <a:gd name="connsiteY2" fmla="*/ 807336 h 1614672"/>
              <a:gd name="connsiteX3" fmla="*/ 983761 w 1967519"/>
              <a:gd name="connsiteY3" fmla="*/ 1614672 h 1614672"/>
              <a:gd name="connsiteX4" fmla="*/ 3 w 1967519"/>
              <a:gd name="connsiteY4" fmla="*/ 1614671 h 1614672"/>
              <a:gd name="connsiteX5" fmla="*/ 1082146 w 1967519"/>
              <a:gd name="connsiteY5" fmla="*/ 766301 h 1614672"/>
              <a:gd name="connsiteX6" fmla="*/ 3 w 1967519"/>
              <a:gd name="connsiteY6" fmla="*/ 0 h 1614672"/>
              <a:gd name="connsiteX0" fmla="*/ 3 w 1967519"/>
              <a:gd name="connsiteY0" fmla="*/ 0 h 1614672"/>
              <a:gd name="connsiteX1" fmla="*/ 983761 w 1967519"/>
              <a:gd name="connsiteY1" fmla="*/ 0 h 1614672"/>
              <a:gd name="connsiteX2" fmla="*/ 1967519 w 1967519"/>
              <a:gd name="connsiteY2" fmla="*/ 807336 h 1614672"/>
              <a:gd name="connsiteX3" fmla="*/ 983761 w 1967519"/>
              <a:gd name="connsiteY3" fmla="*/ 1614672 h 1614672"/>
              <a:gd name="connsiteX4" fmla="*/ 3 w 1967519"/>
              <a:gd name="connsiteY4" fmla="*/ 1614671 h 1614672"/>
              <a:gd name="connsiteX5" fmla="*/ 1082146 w 1967519"/>
              <a:gd name="connsiteY5" fmla="*/ 766301 h 1614672"/>
              <a:gd name="connsiteX6" fmla="*/ 3 w 1967519"/>
              <a:gd name="connsiteY6" fmla="*/ 0 h 1614672"/>
              <a:gd name="connsiteX0" fmla="*/ 5115 w 1972631"/>
              <a:gd name="connsiteY0" fmla="*/ 0 h 1614672"/>
              <a:gd name="connsiteX1" fmla="*/ 988873 w 1972631"/>
              <a:gd name="connsiteY1" fmla="*/ 0 h 1614672"/>
              <a:gd name="connsiteX2" fmla="*/ 1972631 w 1972631"/>
              <a:gd name="connsiteY2" fmla="*/ 807336 h 1614672"/>
              <a:gd name="connsiteX3" fmla="*/ 988873 w 1972631"/>
              <a:gd name="connsiteY3" fmla="*/ 1614672 h 1614672"/>
              <a:gd name="connsiteX4" fmla="*/ 5115 w 1972631"/>
              <a:gd name="connsiteY4" fmla="*/ 1614671 h 1614672"/>
              <a:gd name="connsiteX5" fmla="*/ 796973 w 1972631"/>
              <a:gd name="connsiteY5" fmla="*/ 1259787 h 1614672"/>
              <a:gd name="connsiteX6" fmla="*/ 1087258 w 1972631"/>
              <a:gd name="connsiteY6" fmla="*/ 766301 h 1614672"/>
              <a:gd name="connsiteX7" fmla="*/ 5115 w 1972631"/>
              <a:gd name="connsiteY7" fmla="*/ 0 h 1614672"/>
              <a:gd name="connsiteX0" fmla="*/ 5115 w 1974576"/>
              <a:gd name="connsiteY0" fmla="*/ 0 h 1614672"/>
              <a:gd name="connsiteX1" fmla="*/ 771159 w 1974576"/>
              <a:gd name="connsiteY1" fmla="*/ 130628 h 1614672"/>
              <a:gd name="connsiteX2" fmla="*/ 1972631 w 1974576"/>
              <a:gd name="connsiteY2" fmla="*/ 807336 h 1614672"/>
              <a:gd name="connsiteX3" fmla="*/ 988873 w 1974576"/>
              <a:gd name="connsiteY3" fmla="*/ 1614672 h 1614672"/>
              <a:gd name="connsiteX4" fmla="*/ 5115 w 1974576"/>
              <a:gd name="connsiteY4" fmla="*/ 1614671 h 1614672"/>
              <a:gd name="connsiteX5" fmla="*/ 796973 w 1974576"/>
              <a:gd name="connsiteY5" fmla="*/ 1259787 h 1614672"/>
              <a:gd name="connsiteX6" fmla="*/ 1087258 w 1974576"/>
              <a:gd name="connsiteY6" fmla="*/ 766301 h 1614672"/>
              <a:gd name="connsiteX7" fmla="*/ 5115 w 1974576"/>
              <a:gd name="connsiteY7" fmla="*/ 0 h 1614672"/>
              <a:gd name="connsiteX0" fmla="*/ 5115 w 1972895"/>
              <a:gd name="connsiteY0" fmla="*/ 0 h 1614671"/>
              <a:gd name="connsiteX1" fmla="*/ 771159 w 1972895"/>
              <a:gd name="connsiteY1" fmla="*/ 130628 h 1614671"/>
              <a:gd name="connsiteX2" fmla="*/ 1972631 w 1972895"/>
              <a:gd name="connsiteY2" fmla="*/ 807336 h 1614671"/>
              <a:gd name="connsiteX3" fmla="*/ 858245 w 1972895"/>
              <a:gd name="connsiteY3" fmla="*/ 14405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  <a:gd name="connsiteX0" fmla="*/ 5115 w 1972895"/>
              <a:gd name="connsiteY0" fmla="*/ 0 h 1614671"/>
              <a:gd name="connsiteX1" fmla="*/ 771159 w 1972895"/>
              <a:gd name="connsiteY1" fmla="*/ 130628 h 1614671"/>
              <a:gd name="connsiteX2" fmla="*/ 1972631 w 1972895"/>
              <a:gd name="connsiteY2" fmla="*/ 807336 h 1614671"/>
              <a:gd name="connsiteX3" fmla="*/ 858245 w 1972895"/>
              <a:gd name="connsiteY3" fmla="*/ 15421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  <a:gd name="connsiteX0" fmla="*/ 5115 w 1972638"/>
              <a:gd name="connsiteY0" fmla="*/ 1 h 1614672"/>
              <a:gd name="connsiteX1" fmla="*/ 843730 w 1972638"/>
              <a:gd name="connsiteY1" fmla="*/ 0 h 1614672"/>
              <a:gd name="connsiteX2" fmla="*/ 1972631 w 1972638"/>
              <a:gd name="connsiteY2" fmla="*/ 807337 h 1614672"/>
              <a:gd name="connsiteX3" fmla="*/ 858245 w 1972638"/>
              <a:gd name="connsiteY3" fmla="*/ 1542101 h 1614672"/>
              <a:gd name="connsiteX4" fmla="*/ 5115 w 1972638"/>
              <a:gd name="connsiteY4" fmla="*/ 1614672 h 1614672"/>
              <a:gd name="connsiteX5" fmla="*/ 796973 w 1972638"/>
              <a:gd name="connsiteY5" fmla="*/ 1259788 h 1614672"/>
              <a:gd name="connsiteX6" fmla="*/ 1087258 w 1972638"/>
              <a:gd name="connsiteY6" fmla="*/ 766302 h 1614672"/>
              <a:gd name="connsiteX7" fmla="*/ 5115 w 1972638"/>
              <a:gd name="connsiteY7" fmla="*/ 1 h 1614672"/>
              <a:gd name="connsiteX0" fmla="*/ 5115 w 1972895"/>
              <a:gd name="connsiteY0" fmla="*/ 0 h 1614671"/>
              <a:gd name="connsiteX1" fmla="*/ 771159 w 1972895"/>
              <a:gd name="connsiteY1" fmla="*/ 87084 h 1614671"/>
              <a:gd name="connsiteX2" fmla="*/ 1972631 w 1972895"/>
              <a:gd name="connsiteY2" fmla="*/ 807336 h 1614671"/>
              <a:gd name="connsiteX3" fmla="*/ 858245 w 1972895"/>
              <a:gd name="connsiteY3" fmla="*/ 15421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895" h="1614671">
                <a:moveTo>
                  <a:pt x="5115" y="0"/>
                </a:moveTo>
                <a:lnTo>
                  <a:pt x="771159" y="87084"/>
                </a:lnTo>
                <a:cubicBezTo>
                  <a:pt x="1314474" y="87084"/>
                  <a:pt x="1958117" y="564833"/>
                  <a:pt x="1972631" y="807336"/>
                </a:cubicBezTo>
                <a:cubicBezTo>
                  <a:pt x="1987145" y="1049839"/>
                  <a:pt x="1401560" y="1542100"/>
                  <a:pt x="858245" y="1542100"/>
                </a:cubicBezTo>
                <a:lnTo>
                  <a:pt x="5115" y="1614671"/>
                </a:lnTo>
                <a:cubicBezTo>
                  <a:pt x="-65573" y="1536171"/>
                  <a:pt x="616616" y="1401182"/>
                  <a:pt x="796973" y="1259787"/>
                </a:cubicBezTo>
                <a:cubicBezTo>
                  <a:pt x="977330" y="1118392"/>
                  <a:pt x="1180530" y="956913"/>
                  <a:pt x="1087258" y="766301"/>
                </a:cubicBezTo>
                <a:cubicBezTo>
                  <a:pt x="857172" y="220581"/>
                  <a:pt x="365829" y="255434"/>
                  <a:pt x="5115" y="0"/>
                </a:cubicBezTo>
                <a:close/>
              </a:path>
            </a:pathLst>
          </a:custGeom>
          <a:solidFill>
            <a:srgbClr val="CFA4FF"/>
          </a:solidFill>
          <a:ln w="28575">
            <a:solidFill>
              <a:srgbClr val="CFA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9460" y="3663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Coming back to our original formula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21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Circuit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54057" y="1690688"/>
                <a:ext cx="248388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57" y="1690688"/>
                <a:ext cx="248388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07857" y="2761524"/>
                <a:ext cx="26532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857" y="2761524"/>
                <a:ext cx="265329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28" y="2806063"/>
            <a:ext cx="870080" cy="420375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>
            <a:off x="6650182" y="3016251"/>
            <a:ext cx="1215589" cy="6379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46" y="3734322"/>
            <a:ext cx="870080" cy="4203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787257" y="3016251"/>
            <a:ext cx="23780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98" y="4842694"/>
            <a:ext cx="870080" cy="4203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787257" y="5055508"/>
            <a:ext cx="2378016" cy="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787257" y="3937907"/>
            <a:ext cx="237801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650182" y="3937907"/>
            <a:ext cx="1159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807560" y="4185090"/>
            <a:ext cx="1060763" cy="87761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elay 24"/>
          <p:cNvSpPr/>
          <p:nvPr/>
        </p:nvSpPr>
        <p:spPr>
          <a:xfrm>
            <a:off x="7865771" y="3567138"/>
            <a:ext cx="827314" cy="75474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3"/>
          </p:cNvCxnSpPr>
          <p:nvPr/>
        </p:nvCxnSpPr>
        <p:spPr>
          <a:xfrm>
            <a:off x="8693085" y="3944509"/>
            <a:ext cx="797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45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Circuit 2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87257" y="3016251"/>
            <a:ext cx="213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787257" y="3937907"/>
            <a:ext cx="402286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7257" y="5055508"/>
            <a:ext cx="213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07857" y="2761524"/>
                <a:ext cx="26532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857" y="2761524"/>
                <a:ext cx="265329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Elbow Connector 13"/>
          <p:cNvCxnSpPr>
            <a:stCxn id="14" idx="3"/>
          </p:cNvCxnSpPr>
          <p:nvPr/>
        </p:nvCxnSpPr>
        <p:spPr>
          <a:xfrm>
            <a:off x="6805008" y="3016251"/>
            <a:ext cx="1060763" cy="6379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5880397" y="4177898"/>
            <a:ext cx="1985374" cy="877610"/>
          </a:xfrm>
          <a:prstGeom prst="bentConnector3">
            <a:avLst>
              <a:gd name="adj1" fmla="val 72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57462" y="1614805"/>
                <a:ext cx="22458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(~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62" y="1614805"/>
                <a:ext cx="2245871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28" y="2806063"/>
            <a:ext cx="870080" cy="420375"/>
          </a:xfrm>
          <a:prstGeom prst="rect">
            <a:avLst/>
          </a:prstGeom>
        </p:spPr>
      </p:pic>
      <p:sp>
        <p:nvSpPr>
          <p:cNvPr id="18" name="Delay 17"/>
          <p:cNvSpPr/>
          <p:nvPr/>
        </p:nvSpPr>
        <p:spPr>
          <a:xfrm>
            <a:off x="7865771" y="3567138"/>
            <a:ext cx="827314" cy="75474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693085" y="3944509"/>
            <a:ext cx="797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92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98" y="4842694"/>
            <a:ext cx="870080" cy="420375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46" y="3734322"/>
            <a:ext cx="870080" cy="42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Circuit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27191" y="1625147"/>
                <a:ext cx="25376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191" y="1625147"/>
                <a:ext cx="253761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787257" y="3045279"/>
            <a:ext cx="213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801771" y="3940933"/>
            <a:ext cx="2349647" cy="11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773186" y="5050350"/>
            <a:ext cx="2378232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07857" y="2776038"/>
                <a:ext cx="26532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857" y="2776038"/>
                <a:ext cx="265329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lbow Connector 12"/>
          <p:cNvCxnSpPr/>
          <p:nvPr/>
        </p:nvCxnSpPr>
        <p:spPr>
          <a:xfrm>
            <a:off x="5880397" y="3054479"/>
            <a:ext cx="1985374" cy="599672"/>
          </a:xfrm>
          <a:prstGeom prst="bentConnector3">
            <a:avLst>
              <a:gd name="adj1" fmla="val 712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6691745" y="4182661"/>
            <a:ext cx="1174026" cy="8676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1"/>
          </p:cNvCxnSpPr>
          <p:nvPr/>
        </p:nvCxnSpPr>
        <p:spPr>
          <a:xfrm>
            <a:off x="6691745" y="3944509"/>
            <a:ext cx="1174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elay 18"/>
          <p:cNvSpPr/>
          <p:nvPr/>
        </p:nvSpPr>
        <p:spPr>
          <a:xfrm>
            <a:off x="7865771" y="3567138"/>
            <a:ext cx="827314" cy="75474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693085" y="3944509"/>
            <a:ext cx="797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429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Circuit 4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87257" y="3016251"/>
            <a:ext cx="3136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787257" y="3937907"/>
            <a:ext cx="402286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87257" y="5055508"/>
            <a:ext cx="213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07857" y="2761524"/>
                <a:ext cx="26532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857" y="2761524"/>
                <a:ext cx="265329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01" y="3654151"/>
                <a:ext cx="264944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87" y="4793521"/>
                <a:ext cx="24134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/>
          <p:nvPr/>
        </p:nvCxnSpPr>
        <p:spPr>
          <a:xfrm>
            <a:off x="6805008" y="3016251"/>
            <a:ext cx="1060763" cy="6379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5880397" y="4177898"/>
            <a:ext cx="1985374" cy="877610"/>
          </a:xfrm>
          <a:prstGeom prst="bentConnector3">
            <a:avLst>
              <a:gd name="adj1" fmla="val 726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18937" y="1652429"/>
                <a:ext cx="19541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937" y="1652429"/>
                <a:ext cx="195412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elay 13"/>
          <p:cNvSpPr/>
          <p:nvPr/>
        </p:nvSpPr>
        <p:spPr>
          <a:xfrm>
            <a:off x="7865771" y="3567138"/>
            <a:ext cx="827314" cy="75474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693085" y="3944509"/>
            <a:ext cx="797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7867-CCC8-46EE-9FEB-81709380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Midterm news /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ABEC-A2B2-4571-8AD0-BD784406B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Panic-free midterm!</a:t>
            </a:r>
          </a:p>
          <a:p>
            <a:r>
              <a:rPr lang="en-US" dirty="0"/>
              <a:t>We will take an extra day or two to publish solutions</a:t>
            </a:r>
          </a:p>
          <a:p>
            <a:pPr lvl="1"/>
            <a:r>
              <a:rPr lang="en-US" dirty="0"/>
              <a:t>In case somebody has had an emergency / ER / hospital visit / any other emergency.</a:t>
            </a:r>
          </a:p>
          <a:p>
            <a:pPr lvl="1"/>
            <a:r>
              <a:rPr lang="en-US" dirty="0"/>
              <a:t>Monday: you will cover the midterm and have questions from today answered.</a:t>
            </a:r>
          </a:p>
          <a:p>
            <a:r>
              <a:rPr lang="en-US" dirty="0"/>
              <a:t>Today: Adder circuits!</a:t>
            </a:r>
          </a:p>
          <a:p>
            <a:pPr lvl="1"/>
            <a:r>
              <a:rPr lang="en-US" dirty="0"/>
              <a:t>This concludes the logic portion!</a:t>
            </a:r>
          </a:p>
          <a:p>
            <a:r>
              <a:rPr lang="en-US" dirty="0"/>
              <a:t>Next week: Set Theory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7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build circuits for </a:t>
                </a:r>
                <a:r>
                  <a:rPr lang="en-US" dirty="0">
                    <a:solidFill>
                      <a:schemeClr val="accent6"/>
                    </a:solidFill>
                  </a:rPr>
                  <a:t>addition, multiplication, division, bit shifting</a:t>
                </a:r>
                <a:r>
                  <a:rPr lang="en-US" dirty="0"/>
                  <a:t>…</a:t>
                </a:r>
              </a:p>
              <a:p>
                <a:r>
                  <a:rPr lang="en-US" dirty="0"/>
                  <a:t>Every logical operation we have learned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(~,∧,∨)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maps straightforwardly to a tiny piece of hardware called a </a:t>
                </a:r>
                <a:r>
                  <a:rPr lang="en-US" i="1" dirty="0">
                    <a:solidFill>
                      <a:srgbClr val="C00000"/>
                    </a:solidFill>
                  </a:rPr>
                  <a:t>logical gate</a:t>
                </a:r>
                <a:r>
                  <a:rPr lang="en-US" i="1" dirty="0"/>
                  <a:t>.</a:t>
                </a:r>
              </a:p>
              <a:p>
                <a:r>
                  <a:rPr lang="en-US" dirty="0"/>
                  <a:t>These gates connect to each other to make arbitrarily complicated circuits!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81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7867-CCC8-46EE-9FEB-81709380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Midterm news / reminders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7BABEC-A2B2-4571-8AD0-BD784406B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Next week: Set Theory and, possibly, quantifiers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C74E2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) on Thursday</a:t>
                </a:r>
              </a:p>
              <a:p>
                <a:pPr lvl="1"/>
                <a:r>
                  <a:rPr lang="en-US" dirty="0"/>
                  <a:t>I will probably have you ensure </a:t>
                </a:r>
                <a:r>
                  <a:rPr lang="en-US" b="1" dirty="0"/>
                  <a:t>on your own</a:t>
                </a:r>
                <a:r>
                  <a:rPr lang="en-US" dirty="0"/>
                  <a:t> what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mean. Nothing more.</a:t>
                </a:r>
              </a:p>
              <a:p>
                <a:pPr lvl="1"/>
                <a:r>
                  <a:rPr lang="en-US" dirty="0"/>
                  <a:t>Either textbook, or </a:t>
                </a:r>
                <a:r>
                  <a:rPr lang="en-US" dirty="0">
                    <a:hlinkClick r:id="rId2"/>
                  </a:rPr>
                  <a:t>Wikipedia</a:t>
                </a:r>
                <a:r>
                  <a:rPr lang="en-US" dirty="0"/>
                  <a:t> / </a:t>
                </a:r>
                <a:r>
                  <a:rPr lang="en-US" dirty="0">
                    <a:hlinkClick r:id="rId3"/>
                  </a:rPr>
                  <a:t>Wolfram Alpha </a:t>
                </a:r>
                <a:r>
                  <a:rPr lang="en-US" dirty="0"/>
                  <a:t>are good resources.</a:t>
                </a:r>
              </a:p>
              <a:p>
                <a:r>
                  <a:rPr lang="en-US" dirty="0"/>
                  <a:t>Remember: </a:t>
                </a:r>
                <a:r>
                  <a:rPr lang="en-US" dirty="0" err="1"/>
                  <a:t>SpringBreak</a:t>
                </a:r>
                <a:r>
                  <a:rPr lang="en-US" dirty="0"/>
                  <a:t> in two weeks.</a:t>
                </a:r>
              </a:p>
              <a:p>
                <a:pPr lvl="1"/>
                <a:r>
                  <a:rPr lang="en-US" dirty="0"/>
                  <a:t>Next week’s homework will be designed for one week, but will have a 2-week deadline through 03-22. </a:t>
                </a:r>
              </a:p>
              <a:p>
                <a:pPr lvl="1"/>
                <a:r>
                  <a:rPr lang="en-US" dirty="0"/>
                  <a:t>There </a:t>
                </a:r>
                <a:r>
                  <a:rPr lang="en-US" b="1" dirty="0"/>
                  <a:t>will</a:t>
                </a:r>
                <a:r>
                  <a:rPr lang="en-US" dirty="0"/>
                  <a:t> be a short quiz </a:t>
                </a:r>
                <a:r>
                  <a:rPr lang="en-US" b="1" dirty="0"/>
                  <a:t>next week</a:t>
                </a:r>
                <a:r>
                  <a:rPr lang="en-US" dirty="0"/>
                  <a:t>, which you will still have 1 week and 3 days to submit (Monday 03-22, 11:59pm, like your homework)</a:t>
                </a:r>
              </a:p>
              <a:p>
                <a:pPr lvl="2"/>
                <a:r>
                  <a:rPr lang="en-US" dirty="0"/>
                  <a:t>But come on man, it’s a short quiz.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7BABEC-A2B2-4571-8AD0-BD784406B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80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Adder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build circuits that add arbitrarily large binary numbers.</a:t>
            </a:r>
          </a:p>
          <a:p>
            <a:r>
              <a:rPr lang="en-US" dirty="0" err="1"/>
              <a:t>E.g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  </a:t>
            </a:r>
            <a:r>
              <a:rPr lang="en-US" dirty="0">
                <a:solidFill>
                  <a:schemeClr val="accent1"/>
                </a:solidFill>
              </a:rPr>
              <a:t>10011001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+00110011 </a:t>
            </a:r>
          </a:p>
          <a:p>
            <a:pPr marL="0" indent="0" algn="ctr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11001100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36088" y="3795386"/>
            <a:ext cx="1590805" cy="12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7082971" y="3040643"/>
            <a:ext cx="508000" cy="754743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47049" y="3233348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0971" y="3930323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Output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41407" y="4114989"/>
            <a:ext cx="649564" cy="24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31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Half-Adder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half-adder is a circuit that adds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two bits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together!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US" b="0" i="1" u="sng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u="sng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carry bit.)</a:t>
                </a:r>
              </a:p>
              <a:p>
                <a:r>
                  <a:rPr lang="en-US" dirty="0"/>
                  <a:t>Let’s try to build a circuit that computes both S and C!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Truth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3"/>
          <a:ext cx="10515600" cy="229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477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Truth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3"/>
          <a:ext cx="10515600" cy="229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57" y="5608342"/>
            <a:ext cx="663674" cy="320651"/>
          </a:xfrm>
          <a:prstGeom prst="rect">
            <a:avLst/>
          </a:prstGeom>
        </p:spPr>
      </p:pic>
      <p:pic>
        <p:nvPicPr>
          <p:cNvPr id="3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27" y="6338078"/>
            <a:ext cx="663674" cy="320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Truth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3"/>
          <a:ext cx="10515600" cy="229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3144" y="4731658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93144" y="5769430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cxnSp>
        <p:nvCxnSpPr>
          <p:cNvPr id="7" name="Elbow Connector 6"/>
          <p:cNvCxnSpPr>
            <a:stCxn id="5" idx="3"/>
          </p:cNvCxnSpPr>
          <p:nvPr/>
        </p:nvCxnSpPr>
        <p:spPr>
          <a:xfrm flipV="1">
            <a:off x="3523344" y="5285656"/>
            <a:ext cx="1745342" cy="668440"/>
          </a:xfrm>
          <a:prstGeom prst="bentConnector3">
            <a:avLst>
              <a:gd name="adj1" fmla="val 361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3"/>
          </p:cNvCxnSpPr>
          <p:nvPr/>
        </p:nvCxnSpPr>
        <p:spPr>
          <a:xfrm>
            <a:off x="3523344" y="4916324"/>
            <a:ext cx="1745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elay 10"/>
          <p:cNvSpPr/>
          <p:nvPr/>
        </p:nvSpPr>
        <p:spPr>
          <a:xfrm>
            <a:off x="5268686" y="4731658"/>
            <a:ext cx="827314" cy="754742"/>
          </a:xfrm>
          <a:prstGeom prst="flowChartDelay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0" y="5109029"/>
            <a:ext cx="783772" cy="0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3314" y="4916324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17" name="Straight Connector 16"/>
          <p:cNvCxnSpPr>
            <a:cxnSpLocks/>
            <a:endCxn id="19" idx="0"/>
          </p:cNvCxnSpPr>
          <p:nvPr/>
        </p:nvCxnSpPr>
        <p:spPr>
          <a:xfrm>
            <a:off x="4723291" y="4916324"/>
            <a:ext cx="4395" cy="319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ket 18"/>
          <p:cNvSpPr/>
          <p:nvPr/>
        </p:nvSpPr>
        <p:spPr>
          <a:xfrm>
            <a:off x="4601030" y="5235640"/>
            <a:ext cx="132804" cy="13464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cxnSpLocks/>
            <a:stCxn id="19" idx="2"/>
          </p:cNvCxnSpPr>
          <p:nvPr/>
        </p:nvCxnSpPr>
        <p:spPr>
          <a:xfrm>
            <a:off x="4733834" y="5370285"/>
            <a:ext cx="0" cy="399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33834" y="5769430"/>
            <a:ext cx="5348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4191166" y="5933077"/>
            <a:ext cx="1734367" cy="30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elay 26"/>
          <p:cNvSpPr/>
          <p:nvPr/>
        </p:nvSpPr>
        <p:spPr>
          <a:xfrm>
            <a:off x="5914872" y="6213733"/>
            <a:ext cx="355299" cy="306651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5015437" y="5991156"/>
            <a:ext cx="0" cy="235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51086" y="5954096"/>
            <a:ext cx="0" cy="519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136573" y="6487886"/>
            <a:ext cx="12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01260" y="6213733"/>
            <a:ext cx="887371" cy="12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elay 39"/>
          <p:cNvSpPr/>
          <p:nvPr/>
        </p:nvSpPr>
        <p:spPr>
          <a:xfrm>
            <a:off x="5940039" y="5707218"/>
            <a:ext cx="283027" cy="3394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/>
          <p:cNvCxnSpPr/>
          <p:nvPr/>
        </p:nvCxnSpPr>
        <p:spPr>
          <a:xfrm>
            <a:off x="6223066" y="5888527"/>
            <a:ext cx="729884" cy="190722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flipV="1">
            <a:off x="6270171" y="6288284"/>
            <a:ext cx="569753" cy="7877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24" y="5959601"/>
            <a:ext cx="951022" cy="470227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7503365" y="6179258"/>
            <a:ext cx="598311" cy="2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95599" y="5991156"/>
            <a:ext cx="330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35521" y="5759046"/>
            <a:ext cx="18288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086732-1D6E-9E41-B9EF-31396042A9A7}"/>
              </a:ext>
            </a:extLst>
          </p:cNvPr>
          <p:cNvSpPr/>
          <p:nvPr/>
        </p:nvSpPr>
        <p:spPr>
          <a:xfrm>
            <a:off x="4879557" y="5871512"/>
            <a:ext cx="132804" cy="13464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95829D-8A6A-D847-97B0-140CFE54D9DA}"/>
              </a:ext>
            </a:extLst>
          </p:cNvPr>
          <p:cNvCxnSpPr>
            <a:cxnSpLocks/>
          </p:cNvCxnSpPr>
          <p:nvPr/>
        </p:nvCxnSpPr>
        <p:spPr>
          <a:xfrm>
            <a:off x="5008519" y="5743730"/>
            <a:ext cx="0" cy="146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EA8A38-1D84-0E4F-AB59-BC70D56AA055}"/>
              </a:ext>
            </a:extLst>
          </p:cNvPr>
          <p:cNvSpPr/>
          <p:nvPr/>
        </p:nvSpPr>
        <p:spPr>
          <a:xfrm>
            <a:off x="4115553" y="5918483"/>
            <a:ext cx="88586" cy="771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02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Truth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3"/>
          <a:ext cx="10515600" cy="229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2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57" y="4811827"/>
            <a:ext cx="1171487" cy="5315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816483" y="4750194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13397" y="5038090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97344" y="4856163"/>
            <a:ext cx="330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434286" y="5662541"/>
            <a:ext cx="1568742" cy="6755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34286" y="5615026"/>
            <a:ext cx="191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XOR</a:t>
            </a:r>
            <a:r>
              <a:rPr lang="en-US" dirty="0"/>
              <a:t> Gate (“E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clusive </a:t>
            </a:r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)</a:t>
            </a:r>
          </a:p>
        </p:txBody>
      </p: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122C21BA-3E74-5B4C-BE9A-A32697691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57" y="5608342"/>
            <a:ext cx="663674" cy="320651"/>
          </a:xfrm>
          <a:prstGeom prst="rect">
            <a:avLst/>
          </a:prstGeom>
        </p:spPr>
      </p:pic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6B9A33CA-F8F2-2B45-952D-4CBCDE53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27" y="6338078"/>
            <a:ext cx="663674" cy="3206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CD5EB6-DDA0-1B43-9697-7F3A5FA1EE7A}"/>
              </a:ext>
            </a:extLst>
          </p:cNvPr>
          <p:cNvSpPr txBox="1"/>
          <p:nvPr/>
        </p:nvSpPr>
        <p:spPr>
          <a:xfrm>
            <a:off x="3193144" y="4731658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AECFE9-51FC-8F45-B5ED-7A299C953AB6}"/>
              </a:ext>
            </a:extLst>
          </p:cNvPr>
          <p:cNvSpPr txBox="1"/>
          <p:nvPr/>
        </p:nvSpPr>
        <p:spPr>
          <a:xfrm>
            <a:off x="3193144" y="5769430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EC994FB-B6F6-FD45-8CD9-26EE56FF85D6}"/>
              </a:ext>
            </a:extLst>
          </p:cNvPr>
          <p:cNvCxnSpPr>
            <a:stCxn id="47" idx="3"/>
          </p:cNvCxnSpPr>
          <p:nvPr/>
        </p:nvCxnSpPr>
        <p:spPr>
          <a:xfrm flipV="1">
            <a:off x="3523344" y="5285656"/>
            <a:ext cx="1745342" cy="668440"/>
          </a:xfrm>
          <a:prstGeom prst="bentConnector3">
            <a:avLst>
              <a:gd name="adj1" fmla="val 361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ED7AAF-A98C-1646-B135-41A1C8CF608C}"/>
              </a:ext>
            </a:extLst>
          </p:cNvPr>
          <p:cNvCxnSpPr>
            <a:stCxn id="46" idx="3"/>
          </p:cNvCxnSpPr>
          <p:nvPr/>
        </p:nvCxnSpPr>
        <p:spPr>
          <a:xfrm>
            <a:off x="3523344" y="4916324"/>
            <a:ext cx="1745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Delay 54">
            <a:extLst>
              <a:ext uri="{FF2B5EF4-FFF2-40B4-BE49-F238E27FC236}">
                <a16:creationId xmlns:a16="http://schemas.microsoft.com/office/drawing/2014/main" id="{A24ED6B2-4C98-FF41-B574-ED8588CD17E5}"/>
              </a:ext>
            </a:extLst>
          </p:cNvPr>
          <p:cNvSpPr/>
          <p:nvPr/>
        </p:nvSpPr>
        <p:spPr>
          <a:xfrm>
            <a:off x="5268686" y="4731658"/>
            <a:ext cx="827314" cy="754742"/>
          </a:xfrm>
          <a:prstGeom prst="flowChartDelay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1898C9B-C0FA-5C45-894D-AB956B20EF9C}"/>
              </a:ext>
            </a:extLst>
          </p:cNvPr>
          <p:cNvCxnSpPr/>
          <p:nvPr/>
        </p:nvCxnSpPr>
        <p:spPr>
          <a:xfrm>
            <a:off x="6096000" y="5109029"/>
            <a:ext cx="783772" cy="0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AA28749-6460-8849-83E9-AC15FC512FC0}"/>
              </a:ext>
            </a:extLst>
          </p:cNvPr>
          <p:cNvSpPr txBox="1"/>
          <p:nvPr/>
        </p:nvSpPr>
        <p:spPr>
          <a:xfrm>
            <a:off x="6923314" y="4916324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FB31B3-81FE-FB4C-BEDD-314C6E0B7B8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723291" y="4916324"/>
            <a:ext cx="4395" cy="319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eft Bracket 59">
            <a:extLst>
              <a:ext uri="{FF2B5EF4-FFF2-40B4-BE49-F238E27FC236}">
                <a16:creationId xmlns:a16="http://schemas.microsoft.com/office/drawing/2014/main" id="{0A8E738B-F7BC-0D4B-907C-7FCD7A2225E6}"/>
              </a:ext>
            </a:extLst>
          </p:cNvPr>
          <p:cNvSpPr/>
          <p:nvPr/>
        </p:nvSpPr>
        <p:spPr>
          <a:xfrm>
            <a:off x="4601030" y="5235640"/>
            <a:ext cx="132804" cy="13464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181247B-675E-6841-97CE-28F3232EBAEB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4733834" y="5370285"/>
            <a:ext cx="0" cy="399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C39B2FC-226A-E348-BE1A-0C7F6D8ECCAD}"/>
              </a:ext>
            </a:extLst>
          </p:cNvPr>
          <p:cNvCxnSpPr/>
          <p:nvPr/>
        </p:nvCxnSpPr>
        <p:spPr>
          <a:xfrm>
            <a:off x="4733834" y="5769430"/>
            <a:ext cx="5348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D5384D-65F6-9945-887D-437A4DD46758}"/>
              </a:ext>
            </a:extLst>
          </p:cNvPr>
          <p:cNvCxnSpPr>
            <a:cxnSpLocks/>
          </p:cNvCxnSpPr>
          <p:nvPr/>
        </p:nvCxnSpPr>
        <p:spPr>
          <a:xfrm flipV="1">
            <a:off x="4191166" y="5933077"/>
            <a:ext cx="1734367" cy="30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elay 63">
            <a:extLst>
              <a:ext uri="{FF2B5EF4-FFF2-40B4-BE49-F238E27FC236}">
                <a16:creationId xmlns:a16="http://schemas.microsoft.com/office/drawing/2014/main" id="{CA1E56BB-5F91-F645-A0E0-DA6C251C71F1}"/>
              </a:ext>
            </a:extLst>
          </p:cNvPr>
          <p:cNvSpPr/>
          <p:nvPr/>
        </p:nvSpPr>
        <p:spPr>
          <a:xfrm>
            <a:off x="5914872" y="6213733"/>
            <a:ext cx="355299" cy="306651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1262C4-5BB7-9941-B195-E3F9914500BB}"/>
              </a:ext>
            </a:extLst>
          </p:cNvPr>
          <p:cNvCxnSpPr>
            <a:cxnSpLocks/>
          </p:cNvCxnSpPr>
          <p:nvPr/>
        </p:nvCxnSpPr>
        <p:spPr>
          <a:xfrm>
            <a:off x="5015437" y="5991156"/>
            <a:ext cx="0" cy="235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7855B47-9EBC-A74F-9276-512D5D7DF975}"/>
              </a:ext>
            </a:extLst>
          </p:cNvPr>
          <p:cNvCxnSpPr/>
          <p:nvPr/>
        </p:nvCxnSpPr>
        <p:spPr>
          <a:xfrm>
            <a:off x="4151086" y="5954096"/>
            <a:ext cx="0" cy="519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D9FC58-2140-944A-8E5A-ED910FA6F84C}"/>
              </a:ext>
            </a:extLst>
          </p:cNvPr>
          <p:cNvCxnSpPr/>
          <p:nvPr/>
        </p:nvCxnSpPr>
        <p:spPr>
          <a:xfrm>
            <a:off x="4136573" y="6487886"/>
            <a:ext cx="12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CC2377B-5CD8-C446-97F5-493521F9EF78}"/>
              </a:ext>
            </a:extLst>
          </p:cNvPr>
          <p:cNvCxnSpPr/>
          <p:nvPr/>
        </p:nvCxnSpPr>
        <p:spPr>
          <a:xfrm>
            <a:off x="5001260" y="6213733"/>
            <a:ext cx="887371" cy="12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elay 68">
            <a:extLst>
              <a:ext uri="{FF2B5EF4-FFF2-40B4-BE49-F238E27FC236}">
                <a16:creationId xmlns:a16="http://schemas.microsoft.com/office/drawing/2014/main" id="{C681A3E5-187B-FB40-A175-87E7A581629B}"/>
              </a:ext>
            </a:extLst>
          </p:cNvPr>
          <p:cNvSpPr/>
          <p:nvPr/>
        </p:nvSpPr>
        <p:spPr>
          <a:xfrm>
            <a:off x="5940039" y="5707218"/>
            <a:ext cx="283027" cy="3394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7F07F71-92FA-C84B-BF73-701B5DFB37F2}"/>
              </a:ext>
            </a:extLst>
          </p:cNvPr>
          <p:cNvCxnSpPr/>
          <p:nvPr/>
        </p:nvCxnSpPr>
        <p:spPr>
          <a:xfrm>
            <a:off x="6223066" y="5888527"/>
            <a:ext cx="729884" cy="190722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F8DA89-84C0-6F45-B050-33FEBF5B9B85}"/>
              </a:ext>
            </a:extLst>
          </p:cNvPr>
          <p:cNvCxnSpPr/>
          <p:nvPr/>
        </p:nvCxnSpPr>
        <p:spPr>
          <a:xfrm flipV="1">
            <a:off x="6270171" y="6288284"/>
            <a:ext cx="569753" cy="7877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3">
            <a:extLst>
              <a:ext uri="{FF2B5EF4-FFF2-40B4-BE49-F238E27FC236}">
                <a16:creationId xmlns:a16="http://schemas.microsoft.com/office/drawing/2014/main" id="{3D1C583B-0E68-9843-B167-59AD36160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24" y="5959601"/>
            <a:ext cx="951022" cy="470227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829714-E167-2D4A-A394-4D9C23848D30}"/>
              </a:ext>
            </a:extLst>
          </p:cNvPr>
          <p:cNvCxnSpPr/>
          <p:nvPr/>
        </p:nvCxnSpPr>
        <p:spPr>
          <a:xfrm flipV="1">
            <a:off x="7503365" y="6179258"/>
            <a:ext cx="598311" cy="2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FEA58C2-E008-354D-AA52-DBB9E1374492}"/>
              </a:ext>
            </a:extLst>
          </p:cNvPr>
          <p:cNvSpPr txBox="1"/>
          <p:nvPr/>
        </p:nvSpPr>
        <p:spPr>
          <a:xfrm>
            <a:off x="8195599" y="5991156"/>
            <a:ext cx="330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19868A-658D-7D49-A57C-DCEB205A0833}"/>
              </a:ext>
            </a:extLst>
          </p:cNvPr>
          <p:cNvCxnSpPr/>
          <p:nvPr/>
        </p:nvCxnSpPr>
        <p:spPr>
          <a:xfrm>
            <a:off x="5735521" y="5759046"/>
            <a:ext cx="18288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911A3408-4D60-D741-A58B-B4A36C5AD88E}"/>
              </a:ext>
            </a:extLst>
          </p:cNvPr>
          <p:cNvSpPr/>
          <p:nvPr/>
        </p:nvSpPr>
        <p:spPr>
          <a:xfrm>
            <a:off x="4879557" y="5871512"/>
            <a:ext cx="132804" cy="13464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A7BE97-C731-7246-81CC-DB487B98A234}"/>
              </a:ext>
            </a:extLst>
          </p:cNvPr>
          <p:cNvCxnSpPr>
            <a:cxnSpLocks/>
          </p:cNvCxnSpPr>
          <p:nvPr/>
        </p:nvCxnSpPr>
        <p:spPr>
          <a:xfrm>
            <a:off x="5008519" y="5743730"/>
            <a:ext cx="0" cy="146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861B2FCC-DB88-FA4F-9926-945997140D5A}"/>
              </a:ext>
            </a:extLst>
          </p:cNvPr>
          <p:cNvSpPr/>
          <p:nvPr/>
        </p:nvSpPr>
        <p:spPr>
          <a:xfrm>
            <a:off x="4115553" y="5918483"/>
            <a:ext cx="88586" cy="771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4682617" y="5571027"/>
            <a:ext cx="2886256" cy="108770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49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8991-4316-6840-8B04-0E48BE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XOR cheaper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let’s convince ourselves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)≡(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85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338D705-2A6A-0348-9AFE-27CE158D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48" y="4753587"/>
            <a:ext cx="969058" cy="468196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03A85939-FC9E-5B44-B113-C551EB8F0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23" y="4479230"/>
            <a:ext cx="1535137" cy="67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78991-4316-6840-8B04-0E48BE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XOR cheaper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let’s convince ourselves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)≡(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DD3D98-4FC7-B445-BF43-B4B6234F6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7" y="4570688"/>
            <a:ext cx="1816205" cy="82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F50DC0-F218-C340-8416-110AC191DAA6}"/>
                  </a:ext>
                </a:extLst>
              </p:cNvPr>
              <p:cNvSpPr/>
              <p:nvPr/>
            </p:nvSpPr>
            <p:spPr>
              <a:xfrm>
                <a:off x="2144974" y="4636350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F50DC0-F218-C340-8416-110AC191D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74" y="4636350"/>
                <a:ext cx="5838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86933-C923-594D-86DA-068DAB112A33}"/>
                  </a:ext>
                </a:extLst>
              </p:cNvPr>
              <p:cNvSpPr txBox="1"/>
              <p:nvPr/>
            </p:nvSpPr>
            <p:spPr>
              <a:xfrm>
                <a:off x="81797" y="4508515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86933-C923-594D-86DA-068DAB112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" y="4508515"/>
                <a:ext cx="4020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1C314-E30E-464E-AB77-3A37D5844E43}"/>
                  </a:ext>
                </a:extLst>
              </p:cNvPr>
              <p:cNvSpPr txBox="1"/>
              <p:nvPr/>
            </p:nvSpPr>
            <p:spPr>
              <a:xfrm>
                <a:off x="66285" y="4970180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1C314-E30E-464E-AB77-3A37D58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5" y="4970180"/>
                <a:ext cx="402021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AFF0A-7644-7F4B-AE07-1C3CC6921B42}"/>
                  </a:ext>
                </a:extLst>
              </p:cNvPr>
              <p:cNvSpPr txBox="1"/>
              <p:nvPr/>
            </p:nvSpPr>
            <p:spPr>
              <a:xfrm>
                <a:off x="2517339" y="4408773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AFF0A-7644-7F4B-AE07-1C3CC6921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339" y="4408773"/>
                <a:ext cx="4020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9046C-111F-DD40-94CB-F2A94DC54F41}"/>
                  </a:ext>
                </a:extLst>
              </p:cNvPr>
              <p:cNvSpPr txBox="1"/>
              <p:nvPr/>
            </p:nvSpPr>
            <p:spPr>
              <a:xfrm>
                <a:off x="2517340" y="5453710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9046C-111F-DD40-94CB-F2A94DC5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340" y="5453710"/>
                <a:ext cx="402021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CFD60C-9B4D-9D4C-B517-D8468CDE92EC}"/>
              </a:ext>
            </a:extLst>
          </p:cNvPr>
          <p:cNvCxnSpPr>
            <a:cxnSpLocks/>
          </p:cNvCxnSpPr>
          <p:nvPr/>
        </p:nvCxnSpPr>
        <p:spPr>
          <a:xfrm flipV="1">
            <a:off x="2978522" y="4639606"/>
            <a:ext cx="1790324" cy="15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C396BBB-C281-9745-9990-8623D6CD7273}"/>
              </a:ext>
            </a:extLst>
          </p:cNvPr>
          <p:cNvSpPr/>
          <p:nvPr/>
        </p:nvSpPr>
        <p:spPr>
          <a:xfrm>
            <a:off x="3207961" y="5638751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FAB559-3DED-9343-902C-AA12F7478DE8}"/>
              </a:ext>
            </a:extLst>
          </p:cNvPr>
          <p:cNvCxnSpPr>
            <a:cxnSpLocks/>
          </p:cNvCxnSpPr>
          <p:nvPr/>
        </p:nvCxnSpPr>
        <p:spPr>
          <a:xfrm flipV="1">
            <a:off x="3279618" y="4982752"/>
            <a:ext cx="5819" cy="675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415E6D-7A1D-D84F-885E-6F59B8B0FB66}"/>
              </a:ext>
            </a:extLst>
          </p:cNvPr>
          <p:cNvCxnSpPr>
            <a:cxnSpLocks/>
          </p:cNvCxnSpPr>
          <p:nvPr/>
        </p:nvCxnSpPr>
        <p:spPr>
          <a:xfrm>
            <a:off x="3269519" y="4977866"/>
            <a:ext cx="199504" cy="3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00286E-2917-1A48-86CF-25F23C55C663}"/>
              </a:ext>
            </a:extLst>
          </p:cNvPr>
          <p:cNvCxnSpPr>
            <a:cxnSpLocks/>
          </p:cNvCxnSpPr>
          <p:nvPr/>
        </p:nvCxnSpPr>
        <p:spPr>
          <a:xfrm>
            <a:off x="4249125" y="4960079"/>
            <a:ext cx="546177" cy="3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997BF64-DD60-B742-BE08-1837D718F162}"/>
              </a:ext>
            </a:extLst>
          </p:cNvPr>
          <p:cNvSpPr/>
          <p:nvPr/>
        </p:nvSpPr>
        <p:spPr>
          <a:xfrm>
            <a:off x="4257161" y="4570688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8030FB-649F-0C4E-8911-5267C622A03C}"/>
              </a:ext>
            </a:extLst>
          </p:cNvPr>
          <p:cNvCxnSpPr>
            <a:cxnSpLocks/>
          </p:cNvCxnSpPr>
          <p:nvPr/>
        </p:nvCxnSpPr>
        <p:spPr>
          <a:xfrm flipV="1">
            <a:off x="4317237" y="4678241"/>
            <a:ext cx="5819" cy="1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2452E-01C8-F640-A87D-29808A567D12}"/>
              </a:ext>
            </a:extLst>
          </p:cNvPr>
          <p:cNvCxnSpPr>
            <a:cxnSpLocks/>
          </p:cNvCxnSpPr>
          <p:nvPr/>
        </p:nvCxnSpPr>
        <p:spPr>
          <a:xfrm flipV="1">
            <a:off x="4320408" y="5177712"/>
            <a:ext cx="3822" cy="334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8974C022-AFAB-9E40-B7F8-10518CA7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69" y="5547341"/>
            <a:ext cx="1535137" cy="67528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AE8F46-B79C-0543-A21F-7B0FDE6E5673}"/>
              </a:ext>
            </a:extLst>
          </p:cNvPr>
          <p:cNvCxnSpPr>
            <a:cxnSpLocks/>
          </p:cNvCxnSpPr>
          <p:nvPr/>
        </p:nvCxnSpPr>
        <p:spPr>
          <a:xfrm>
            <a:off x="4326960" y="6026806"/>
            <a:ext cx="546177" cy="3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7236EF-C89D-8547-BEE4-EB31537964E8}"/>
              </a:ext>
            </a:extLst>
          </p:cNvPr>
          <p:cNvCxnSpPr>
            <a:cxnSpLocks/>
          </p:cNvCxnSpPr>
          <p:nvPr/>
        </p:nvCxnSpPr>
        <p:spPr>
          <a:xfrm flipV="1">
            <a:off x="3075139" y="5694527"/>
            <a:ext cx="2415245" cy="11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254BA68B-3868-1E42-AF42-85E043A71B44}"/>
              </a:ext>
            </a:extLst>
          </p:cNvPr>
          <p:cNvSpPr/>
          <p:nvPr/>
        </p:nvSpPr>
        <p:spPr>
          <a:xfrm flipH="1">
            <a:off x="4302036" y="4845629"/>
            <a:ext cx="132532" cy="3074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3221C5F2-C4A3-0841-8F77-698199AAE87B}"/>
              </a:ext>
            </a:extLst>
          </p:cNvPr>
          <p:cNvSpPr/>
          <p:nvPr/>
        </p:nvSpPr>
        <p:spPr>
          <a:xfrm flipH="1">
            <a:off x="4318589" y="5510971"/>
            <a:ext cx="132532" cy="3074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71A794-F513-4145-A347-935B0148DB69}"/>
              </a:ext>
            </a:extLst>
          </p:cNvPr>
          <p:cNvCxnSpPr>
            <a:cxnSpLocks/>
          </p:cNvCxnSpPr>
          <p:nvPr/>
        </p:nvCxnSpPr>
        <p:spPr>
          <a:xfrm flipV="1">
            <a:off x="4336175" y="5824518"/>
            <a:ext cx="3822" cy="228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BF6DE88C-E434-4341-ACCE-60D85BE6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88" y="5804154"/>
            <a:ext cx="969058" cy="46819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1DF2A6-E4EF-E740-B4C8-A8464D088CDE}"/>
              </a:ext>
            </a:extLst>
          </p:cNvPr>
          <p:cNvCxnSpPr>
            <a:cxnSpLocks/>
          </p:cNvCxnSpPr>
          <p:nvPr/>
        </p:nvCxnSpPr>
        <p:spPr>
          <a:xfrm flipV="1">
            <a:off x="5830440" y="4797439"/>
            <a:ext cx="760299" cy="8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0013D3-CD63-2043-BEBC-610E1B540EDE}"/>
              </a:ext>
            </a:extLst>
          </p:cNvPr>
          <p:cNvCxnSpPr>
            <a:cxnSpLocks/>
          </p:cNvCxnSpPr>
          <p:nvPr/>
        </p:nvCxnSpPr>
        <p:spPr>
          <a:xfrm flipV="1">
            <a:off x="6584920" y="4826062"/>
            <a:ext cx="5819" cy="236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1F45A1-52C2-4443-8D86-08F008282C26}"/>
              </a:ext>
            </a:extLst>
          </p:cNvPr>
          <p:cNvCxnSpPr>
            <a:cxnSpLocks/>
          </p:cNvCxnSpPr>
          <p:nvPr/>
        </p:nvCxnSpPr>
        <p:spPr>
          <a:xfrm flipV="1">
            <a:off x="6926504" y="5586719"/>
            <a:ext cx="5819" cy="260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58907E1-98BD-174E-B758-F4D9D92FA2A8}"/>
              </a:ext>
            </a:extLst>
          </p:cNvPr>
          <p:cNvCxnSpPr>
            <a:cxnSpLocks/>
          </p:cNvCxnSpPr>
          <p:nvPr/>
        </p:nvCxnSpPr>
        <p:spPr>
          <a:xfrm flipV="1">
            <a:off x="6584920" y="5034702"/>
            <a:ext cx="760299" cy="8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B6B1BF5-03F4-AD49-B075-F00732E881C2}"/>
              </a:ext>
            </a:extLst>
          </p:cNvPr>
          <p:cNvCxnSpPr>
            <a:cxnSpLocks/>
          </p:cNvCxnSpPr>
          <p:nvPr/>
        </p:nvCxnSpPr>
        <p:spPr>
          <a:xfrm flipV="1">
            <a:off x="6950641" y="5597195"/>
            <a:ext cx="354685" cy="9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Content Placeholder 3">
            <a:extLst>
              <a:ext uri="{FF2B5EF4-FFF2-40B4-BE49-F238E27FC236}">
                <a16:creationId xmlns:a16="http://schemas.microsoft.com/office/drawing/2014/main" id="{4553156D-9AEB-EA44-B375-7A0336719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2" y="4753587"/>
            <a:ext cx="2349686" cy="1161788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B438EE6-1878-F841-8F49-5393E66BBCF6}"/>
              </a:ext>
            </a:extLst>
          </p:cNvPr>
          <p:cNvSpPr/>
          <p:nvPr/>
        </p:nvSpPr>
        <p:spPr>
          <a:xfrm>
            <a:off x="81798" y="4508515"/>
            <a:ext cx="2154570" cy="945195"/>
          </a:xfrm>
          <a:prstGeom prst="roundRect">
            <a:avLst/>
          </a:prstGeom>
          <a:solidFill>
            <a:srgbClr val="048EFC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43EC85-A1D4-D841-87F5-5D42F3009CB1}"/>
              </a:ext>
            </a:extLst>
          </p:cNvPr>
          <p:cNvSpPr/>
          <p:nvPr/>
        </p:nvSpPr>
        <p:spPr>
          <a:xfrm>
            <a:off x="2502730" y="4305201"/>
            <a:ext cx="6954612" cy="2297017"/>
          </a:xfrm>
          <a:prstGeom prst="roundRect">
            <a:avLst/>
          </a:prstGeom>
          <a:solidFill>
            <a:srgbClr val="FF0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32B110B-3D13-9E42-8B74-94C4A92102E4}"/>
                  </a:ext>
                </a:extLst>
              </p:cNvPr>
              <p:cNvSpPr/>
              <p:nvPr/>
            </p:nvSpPr>
            <p:spPr>
              <a:xfrm>
                <a:off x="9772945" y="5089652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32B110B-3D13-9E42-8B74-94C4A9210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45" y="5089652"/>
                <a:ext cx="58381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80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BF6DE88C-E434-4341-ACCE-60D85BE6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r="1" b="7880"/>
          <a:stretch/>
        </p:blipFill>
        <p:spPr>
          <a:xfrm>
            <a:off x="6151953" y="5503206"/>
            <a:ext cx="886518" cy="431305"/>
          </a:xfrm>
          <a:prstGeom prst="rect">
            <a:avLst/>
          </a:prstGeom>
        </p:spPr>
      </p:pic>
      <p:pic>
        <p:nvPicPr>
          <p:cNvPr id="60" name="Content Placeholder 3">
            <a:extLst>
              <a:ext uri="{FF2B5EF4-FFF2-40B4-BE49-F238E27FC236}">
                <a16:creationId xmlns:a16="http://schemas.microsoft.com/office/drawing/2014/main" id="{6BF9516F-FC21-F940-920C-9CB592A4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31" y="5428356"/>
            <a:ext cx="1444064" cy="635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78991-4316-6840-8B04-0E48BE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XOR cheaper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let’s convince ourselves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)≡(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DD3D98-4FC7-B445-BF43-B4B6234F6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7" y="4570688"/>
            <a:ext cx="1816205" cy="82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F50DC0-F218-C340-8416-110AC191DAA6}"/>
                  </a:ext>
                </a:extLst>
              </p:cNvPr>
              <p:cNvSpPr/>
              <p:nvPr/>
            </p:nvSpPr>
            <p:spPr>
              <a:xfrm>
                <a:off x="2144974" y="4636350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F50DC0-F218-C340-8416-110AC191D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74" y="4636350"/>
                <a:ext cx="5838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86933-C923-594D-86DA-068DAB112A33}"/>
                  </a:ext>
                </a:extLst>
              </p:cNvPr>
              <p:cNvSpPr txBox="1"/>
              <p:nvPr/>
            </p:nvSpPr>
            <p:spPr>
              <a:xfrm>
                <a:off x="81797" y="4508515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86933-C923-594D-86DA-068DAB112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" y="4508515"/>
                <a:ext cx="4020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1C314-E30E-464E-AB77-3A37D5844E43}"/>
                  </a:ext>
                </a:extLst>
              </p:cNvPr>
              <p:cNvSpPr txBox="1"/>
              <p:nvPr/>
            </p:nvSpPr>
            <p:spPr>
              <a:xfrm>
                <a:off x="66285" y="4970180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1C314-E30E-464E-AB77-3A37D58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5" y="4970180"/>
                <a:ext cx="402021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AFF0A-7644-7F4B-AE07-1C3CC6921B42}"/>
                  </a:ext>
                </a:extLst>
              </p:cNvPr>
              <p:cNvSpPr txBox="1"/>
              <p:nvPr/>
            </p:nvSpPr>
            <p:spPr>
              <a:xfrm>
                <a:off x="2581759" y="4299798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AFF0A-7644-7F4B-AE07-1C3CC6921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9" y="4299798"/>
                <a:ext cx="4020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9046C-111F-DD40-94CB-F2A94DC54F41}"/>
                  </a:ext>
                </a:extLst>
              </p:cNvPr>
              <p:cNvSpPr txBox="1"/>
              <p:nvPr/>
            </p:nvSpPr>
            <p:spPr>
              <a:xfrm>
                <a:off x="2573135" y="4631518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59046C-111F-DD40-94CB-F2A94DC5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35" y="4631518"/>
                <a:ext cx="40202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CFD60C-9B4D-9D4C-B517-D8468CDE92EC}"/>
              </a:ext>
            </a:extLst>
          </p:cNvPr>
          <p:cNvCxnSpPr>
            <a:cxnSpLocks/>
          </p:cNvCxnSpPr>
          <p:nvPr/>
        </p:nvCxnSpPr>
        <p:spPr>
          <a:xfrm flipV="1">
            <a:off x="3055045" y="4534409"/>
            <a:ext cx="1790324" cy="15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FAB559-3DED-9343-902C-AA12F7478DE8}"/>
              </a:ext>
            </a:extLst>
          </p:cNvPr>
          <p:cNvCxnSpPr>
            <a:cxnSpLocks/>
          </p:cNvCxnSpPr>
          <p:nvPr/>
        </p:nvCxnSpPr>
        <p:spPr>
          <a:xfrm flipV="1">
            <a:off x="3924034" y="4910033"/>
            <a:ext cx="0" cy="526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415E6D-7A1D-D84F-885E-6F59B8B0FB66}"/>
              </a:ext>
            </a:extLst>
          </p:cNvPr>
          <p:cNvCxnSpPr>
            <a:cxnSpLocks/>
          </p:cNvCxnSpPr>
          <p:nvPr/>
        </p:nvCxnSpPr>
        <p:spPr>
          <a:xfrm>
            <a:off x="3065555" y="4817732"/>
            <a:ext cx="1779814" cy="4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8974C022-AFAB-9E40-B7F8-10518CA7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97" y="4810175"/>
            <a:ext cx="1592329" cy="67528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AE8F46-B79C-0543-A21F-7B0FDE6E5673}"/>
              </a:ext>
            </a:extLst>
          </p:cNvPr>
          <p:cNvCxnSpPr>
            <a:cxnSpLocks/>
          </p:cNvCxnSpPr>
          <p:nvPr/>
        </p:nvCxnSpPr>
        <p:spPr>
          <a:xfrm>
            <a:off x="3895544" y="5880123"/>
            <a:ext cx="967589" cy="2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B438EE6-1878-F841-8F49-5393E66BBCF6}"/>
              </a:ext>
            </a:extLst>
          </p:cNvPr>
          <p:cNvSpPr/>
          <p:nvPr/>
        </p:nvSpPr>
        <p:spPr>
          <a:xfrm>
            <a:off x="81798" y="4508515"/>
            <a:ext cx="2154570" cy="945195"/>
          </a:xfrm>
          <a:prstGeom prst="roundRect">
            <a:avLst/>
          </a:prstGeom>
          <a:solidFill>
            <a:srgbClr val="048EFC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25FA3AA-41AA-5444-9375-067243B23591}"/>
              </a:ext>
            </a:extLst>
          </p:cNvPr>
          <p:cNvSpPr/>
          <p:nvPr/>
        </p:nvSpPr>
        <p:spPr>
          <a:xfrm>
            <a:off x="3855454" y="4761414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Content Placeholder 3">
            <a:extLst>
              <a:ext uri="{FF2B5EF4-FFF2-40B4-BE49-F238E27FC236}">
                <a16:creationId xmlns:a16="http://schemas.microsoft.com/office/drawing/2014/main" id="{01A1DE27-906E-C248-9C6A-9CF7E10AC6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95" y="4364615"/>
            <a:ext cx="1305725" cy="64560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1F45A1-52C2-4443-8D86-08F008282C26}"/>
              </a:ext>
            </a:extLst>
          </p:cNvPr>
          <p:cNvCxnSpPr>
            <a:cxnSpLocks/>
          </p:cNvCxnSpPr>
          <p:nvPr/>
        </p:nvCxnSpPr>
        <p:spPr>
          <a:xfrm flipV="1">
            <a:off x="6991088" y="5297474"/>
            <a:ext cx="0" cy="4424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F2B28B8-F72E-CD4D-AF3F-B004A8D236CF}"/>
              </a:ext>
            </a:extLst>
          </p:cNvPr>
          <p:cNvCxnSpPr>
            <a:cxnSpLocks/>
          </p:cNvCxnSpPr>
          <p:nvPr/>
        </p:nvCxnSpPr>
        <p:spPr>
          <a:xfrm flipV="1">
            <a:off x="6032232" y="4660582"/>
            <a:ext cx="5819" cy="286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7C6FC-7C8A-8345-BB5E-3EB7912CC7FF}"/>
              </a:ext>
            </a:extLst>
          </p:cNvPr>
          <p:cNvCxnSpPr>
            <a:cxnSpLocks/>
          </p:cNvCxnSpPr>
          <p:nvPr/>
        </p:nvCxnSpPr>
        <p:spPr>
          <a:xfrm flipV="1">
            <a:off x="6024632" y="4978696"/>
            <a:ext cx="1024300" cy="53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C1C04E4F-12EB-304C-92A7-CD06F102106F}"/>
              </a:ext>
            </a:extLst>
          </p:cNvPr>
          <p:cNvSpPr/>
          <p:nvPr/>
        </p:nvSpPr>
        <p:spPr>
          <a:xfrm>
            <a:off x="3248677" y="4475311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B7B72B-0F09-8546-8184-151C0EDA2B05}"/>
              </a:ext>
            </a:extLst>
          </p:cNvPr>
          <p:cNvCxnSpPr>
            <a:cxnSpLocks/>
          </p:cNvCxnSpPr>
          <p:nvPr/>
        </p:nvCxnSpPr>
        <p:spPr>
          <a:xfrm flipV="1">
            <a:off x="3317257" y="5016571"/>
            <a:ext cx="0" cy="5260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996609-F5F4-5847-8389-44991D4AA495}"/>
              </a:ext>
            </a:extLst>
          </p:cNvPr>
          <p:cNvCxnSpPr>
            <a:cxnSpLocks/>
          </p:cNvCxnSpPr>
          <p:nvPr/>
        </p:nvCxnSpPr>
        <p:spPr>
          <a:xfrm>
            <a:off x="3321658" y="5580580"/>
            <a:ext cx="1558312" cy="2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 Bracket 54">
            <a:extLst>
              <a:ext uri="{FF2B5EF4-FFF2-40B4-BE49-F238E27FC236}">
                <a16:creationId xmlns:a16="http://schemas.microsoft.com/office/drawing/2014/main" id="{9F895775-B2A5-FB42-AA29-56DAB77470D8}"/>
              </a:ext>
            </a:extLst>
          </p:cNvPr>
          <p:cNvSpPr/>
          <p:nvPr/>
        </p:nvSpPr>
        <p:spPr>
          <a:xfrm flipH="1">
            <a:off x="3312864" y="4713042"/>
            <a:ext cx="132532" cy="3074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88D97422-45E5-DE43-B9CE-B4CFDD09AF48}"/>
              </a:ext>
            </a:extLst>
          </p:cNvPr>
          <p:cNvSpPr/>
          <p:nvPr/>
        </p:nvSpPr>
        <p:spPr>
          <a:xfrm flipH="1">
            <a:off x="3933788" y="5453710"/>
            <a:ext cx="132532" cy="3074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CAA14D-E7D1-A347-B94A-329BA477923B}"/>
              </a:ext>
            </a:extLst>
          </p:cNvPr>
          <p:cNvCxnSpPr>
            <a:cxnSpLocks/>
          </p:cNvCxnSpPr>
          <p:nvPr/>
        </p:nvCxnSpPr>
        <p:spPr>
          <a:xfrm flipV="1">
            <a:off x="3929290" y="5745966"/>
            <a:ext cx="0" cy="12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AD478-3FAF-7D4D-9687-D8FC4FD38362}"/>
              </a:ext>
            </a:extLst>
          </p:cNvPr>
          <p:cNvCxnSpPr>
            <a:cxnSpLocks/>
          </p:cNvCxnSpPr>
          <p:nvPr/>
        </p:nvCxnSpPr>
        <p:spPr>
          <a:xfrm flipV="1">
            <a:off x="3312003" y="4595485"/>
            <a:ext cx="0" cy="138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F48C3E3-BCEE-2B43-B6A3-EAF2C85554CF}"/>
              </a:ext>
            </a:extLst>
          </p:cNvPr>
          <p:cNvSpPr/>
          <p:nvPr/>
        </p:nvSpPr>
        <p:spPr>
          <a:xfrm>
            <a:off x="2519081" y="4387056"/>
            <a:ext cx="6033134" cy="182083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a truth table to a formula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8991-4316-6840-8B04-0E48BE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XOR cheaper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First, let’s convince ourselves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)≡(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6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21EB-C089-2445-BFF3-D2FE9C4F0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DD3D98-4FC7-B445-BF43-B4B6234F6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7" y="4570688"/>
            <a:ext cx="1816205" cy="82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F50DC0-F218-C340-8416-110AC191DAA6}"/>
                  </a:ext>
                </a:extLst>
              </p:cNvPr>
              <p:cNvSpPr/>
              <p:nvPr/>
            </p:nvSpPr>
            <p:spPr>
              <a:xfrm>
                <a:off x="2144974" y="4636350"/>
                <a:ext cx="583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F50DC0-F218-C340-8416-110AC191D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74" y="4636350"/>
                <a:ext cx="58381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86933-C923-594D-86DA-068DAB112A33}"/>
                  </a:ext>
                </a:extLst>
              </p:cNvPr>
              <p:cNvSpPr txBox="1"/>
              <p:nvPr/>
            </p:nvSpPr>
            <p:spPr>
              <a:xfrm>
                <a:off x="81797" y="4508515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786933-C923-594D-86DA-068DAB112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" y="4508515"/>
                <a:ext cx="40202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1C314-E30E-464E-AB77-3A37D5844E43}"/>
                  </a:ext>
                </a:extLst>
              </p:cNvPr>
              <p:cNvSpPr txBox="1"/>
              <p:nvPr/>
            </p:nvSpPr>
            <p:spPr>
              <a:xfrm>
                <a:off x="66285" y="4970180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1C314-E30E-464E-AB77-3A37D58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5" y="4970180"/>
                <a:ext cx="402021" cy="461665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B438EE6-1878-F841-8F49-5393E66BBCF6}"/>
              </a:ext>
            </a:extLst>
          </p:cNvPr>
          <p:cNvSpPr/>
          <p:nvPr/>
        </p:nvSpPr>
        <p:spPr>
          <a:xfrm>
            <a:off x="81798" y="4508515"/>
            <a:ext cx="2154570" cy="945195"/>
          </a:xfrm>
          <a:prstGeom prst="roundRect">
            <a:avLst/>
          </a:prstGeom>
          <a:solidFill>
            <a:srgbClr val="048EFC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CA1E9-BF2D-F944-9B42-D22CB6A3067E}"/>
              </a:ext>
            </a:extLst>
          </p:cNvPr>
          <p:cNvSpPr txBox="1"/>
          <p:nvPr/>
        </p:nvSpPr>
        <p:spPr>
          <a:xfrm>
            <a:off x="8768241" y="4014952"/>
            <a:ext cx="312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</a:t>
            </a:r>
            <a:r>
              <a:rPr lang="en-US" sz="2400" b="1" dirty="0">
                <a:solidFill>
                  <a:srgbClr val="FF0000"/>
                </a:solidFill>
              </a:rPr>
              <a:t>five</a:t>
            </a:r>
            <a:r>
              <a:rPr lang="en-US" sz="2400" dirty="0"/>
              <a:t> gates to </a:t>
            </a:r>
            <a:r>
              <a:rPr lang="en-US" sz="2400" b="1" dirty="0">
                <a:solidFill>
                  <a:schemeClr val="accent6"/>
                </a:solidFill>
              </a:rPr>
              <a:t>four</a:t>
            </a:r>
            <a:r>
              <a:rPr lang="en-US" sz="2400" dirty="0"/>
              <a:t>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55A71-F2CF-B145-A06D-16F0E2E37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312" y="4862372"/>
            <a:ext cx="2098494" cy="1215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9AFF0A-7644-7F4B-AE07-1C3CC6921B42}"/>
                  </a:ext>
                </a:extLst>
              </p:cNvPr>
              <p:cNvSpPr txBox="1"/>
              <p:nvPr/>
            </p:nvSpPr>
            <p:spPr>
              <a:xfrm>
                <a:off x="2581759" y="4299798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9AFF0A-7644-7F4B-AE07-1C3CC6921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9" y="4299798"/>
                <a:ext cx="40202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59046C-111F-DD40-94CB-F2A94DC54F41}"/>
                  </a:ext>
                </a:extLst>
              </p:cNvPr>
              <p:cNvSpPr txBox="1"/>
              <p:nvPr/>
            </p:nvSpPr>
            <p:spPr>
              <a:xfrm>
                <a:off x="2573135" y="4631518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59046C-111F-DD40-94CB-F2A94DC5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35" y="4631518"/>
                <a:ext cx="402021" cy="461665"/>
              </a:xfrm>
              <a:prstGeom prst="rect">
                <a:avLst/>
              </a:prstGeom>
              <a:blipFill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ADAE8123-37CD-4295-B0E0-5F9B97DB160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r="1" b="7880"/>
          <a:stretch/>
        </p:blipFill>
        <p:spPr>
          <a:xfrm>
            <a:off x="6151953" y="5503206"/>
            <a:ext cx="886518" cy="431305"/>
          </a:xfrm>
          <a:prstGeom prst="rect">
            <a:avLst/>
          </a:prstGeom>
        </p:spPr>
      </p:pic>
      <p:pic>
        <p:nvPicPr>
          <p:cNvPr id="40" name="Content Placeholder 3">
            <a:extLst>
              <a:ext uri="{FF2B5EF4-FFF2-40B4-BE49-F238E27FC236}">
                <a16:creationId xmlns:a16="http://schemas.microsoft.com/office/drawing/2014/main" id="{D78FCBCD-0A8F-43D2-9877-E210C382F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31" y="5428356"/>
            <a:ext cx="1444064" cy="635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217EE7-A38C-45D4-828B-CD63E36322DF}"/>
                  </a:ext>
                </a:extLst>
              </p:cNvPr>
              <p:cNvSpPr txBox="1"/>
              <p:nvPr/>
            </p:nvSpPr>
            <p:spPr>
              <a:xfrm>
                <a:off x="2581759" y="4299798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217EE7-A38C-45D4-828B-CD63E363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9" y="4299798"/>
                <a:ext cx="40202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415103-0AF9-46A7-933B-A5AAF37C8958}"/>
                  </a:ext>
                </a:extLst>
              </p:cNvPr>
              <p:cNvSpPr txBox="1"/>
              <p:nvPr/>
            </p:nvSpPr>
            <p:spPr>
              <a:xfrm>
                <a:off x="2573135" y="4631518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415103-0AF9-46A7-933B-A5AAF37C8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35" y="4631518"/>
                <a:ext cx="402021" cy="461665"/>
              </a:xfrm>
              <a:prstGeom prst="rect">
                <a:avLst/>
              </a:prstGeom>
              <a:blipFill>
                <a:blip r:embed="rId1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95C73A-46DE-4765-9F5E-8EAA2928B64C}"/>
              </a:ext>
            </a:extLst>
          </p:cNvPr>
          <p:cNvCxnSpPr>
            <a:cxnSpLocks/>
          </p:cNvCxnSpPr>
          <p:nvPr/>
        </p:nvCxnSpPr>
        <p:spPr>
          <a:xfrm flipV="1">
            <a:off x="3055045" y="4534409"/>
            <a:ext cx="1790324" cy="15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65E8682-0C26-4BCF-9A73-186F6B754824}"/>
              </a:ext>
            </a:extLst>
          </p:cNvPr>
          <p:cNvCxnSpPr>
            <a:cxnSpLocks/>
          </p:cNvCxnSpPr>
          <p:nvPr/>
        </p:nvCxnSpPr>
        <p:spPr>
          <a:xfrm flipV="1">
            <a:off x="3924034" y="4910033"/>
            <a:ext cx="0" cy="526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D4D8B7-759D-4AEB-BCE1-5A9111A35961}"/>
              </a:ext>
            </a:extLst>
          </p:cNvPr>
          <p:cNvCxnSpPr>
            <a:cxnSpLocks/>
          </p:cNvCxnSpPr>
          <p:nvPr/>
        </p:nvCxnSpPr>
        <p:spPr>
          <a:xfrm>
            <a:off x="3065555" y="4817732"/>
            <a:ext cx="1779814" cy="4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Content Placeholder 3">
            <a:extLst>
              <a:ext uri="{FF2B5EF4-FFF2-40B4-BE49-F238E27FC236}">
                <a16:creationId xmlns:a16="http://schemas.microsoft.com/office/drawing/2014/main" id="{810D1E31-1013-48AD-9142-533CBEA31A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97" y="4810175"/>
            <a:ext cx="1592329" cy="67528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7917ACE-55BB-4AB2-AE5C-BBADF877DA26}"/>
              </a:ext>
            </a:extLst>
          </p:cNvPr>
          <p:cNvCxnSpPr>
            <a:cxnSpLocks/>
          </p:cNvCxnSpPr>
          <p:nvPr/>
        </p:nvCxnSpPr>
        <p:spPr>
          <a:xfrm>
            <a:off x="3895544" y="5880123"/>
            <a:ext cx="967589" cy="2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D81D9B3-D287-4982-B84F-734F5D889941}"/>
              </a:ext>
            </a:extLst>
          </p:cNvPr>
          <p:cNvSpPr/>
          <p:nvPr/>
        </p:nvSpPr>
        <p:spPr>
          <a:xfrm>
            <a:off x="3855454" y="4761414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Content Placeholder 3">
            <a:extLst>
              <a:ext uri="{FF2B5EF4-FFF2-40B4-BE49-F238E27FC236}">
                <a16:creationId xmlns:a16="http://schemas.microsoft.com/office/drawing/2014/main" id="{4ED40369-08FD-43D6-9BE2-DFBD9B9FC8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95" y="4364615"/>
            <a:ext cx="1305725" cy="64560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320485-029A-4F3E-BFE4-39F539FB2CCC}"/>
              </a:ext>
            </a:extLst>
          </p:cNvPr>
          <p:cNvCxnSpPr>
            <a:cxnSpLocks/>
          </p:cNvCxnSpPr>
          <p:nvPr/>
        </p:nvCxnSpPr>
        <p:spPr>
          <a:xfrm flipV="1">
            <a:off x="6991088" y="5297474"/>
            <a:ext cx="0" cy="4424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DB64C-17BC-46B0-B482-CB64B4588270}"/>
              </a:ext>
            </a:extLst>
          </p:cNvPr>
          <p:cNvCxnSpPr>
            <a:cxnSpLocks/>
          </p:cNvCxnSpPr>
          <p:nvPr/>
        </p:nvCxnSpPr>
        <p:spPr>
          <a:xfrm flipV="1">
            <a:off x="6032232" y="4660582"/>
            <a:ext cx="5819" cy="286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D40CAF-4743-4AC3-9B31-1D7E0CF3765E}"/>
              </a:ext>
            </a:extLst>
          </p:cNvPr>
          <p:cNvCxnSpPr>
            <a:cxnSpLocks/>
          </p:cNvCxnSpPr>
          <p:nvPr/>
        </p:nvCxnSpPr>
        <p:spPr>
          <a:xfrm flipV="1">
            <a:off x="6024632" y="4978696"/>
            <a:ext cx="1024300" cy="53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2574D9-F0D7-4ECC-8517-ED7858F50F53}"/>
              </a:ext>
            </a:extLst>
          </p:cNvPr>
          <p:cNvSpPr/>
          <p:nvPr/>
        </p:nvSpPr>
        <p:spPr>
          <a:xfrm>
            <a:off x="3248677" y="4475311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C6694E-C9B2-4DE1-8B3F-6AC14FF8EC17}"/>
              </a:ext>
            </a:extLst>
          </p:cNvPr>
          <p:cNvCxnSpPr>
            <a:cxnSpLocks/>
          </p:cNvCxnSpPr>
          <p:nvPr/>
        </p:nvCxnSpPr>
        <p:spPr>
          <a:xfrm flipV="1">
            <a:off x="3317257" y="5016571"/>
            <a:ext cx="0" cy="5260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E595967-D0F0-4F58-9953-1470A84A09ED}"/>
              </a:ext>
            </a:extLst>
          </p:cNvPr>
          <p:cNvCxnSpPr>
            <a:cxnSpLocks/>
          </p:cNvCxnSpPr>
          <p:nvPr/>
        </p:nvCxnSpPr>
        <p:spPr>
          <a:xfrm>
            <a:off x="3321658" y="5580580"/>
            <a:ext cx="1558312" cy="2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74C334A7-4545-4FCB-8F7C-80A651770194}"/>
              </a:ext>
            </a:extLst>
          </p:cNvPr>
          <p:cNvSpPr/>
          <p:nvPr/>
        </p:nvSpPr>
        <p:spPr>
          <a:xfrm flipH="1">
            <a:off x="3312864" y="4713042"/>
            <a:ext cx="132532" cy="3074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FDE5830B-F16D-4218-B9E8-962DCE59F58F}"/>
              </a:ext>
            </a:extLst>
          </p:cNvPr>
          <p:cNvSpPr/>
          <p:nvPr/>
        </p:nvSpPr>
        <p:spPr>
          <a:xfrm flipH="1">
            <a:off x="3933788" y="5453710"/>
            <a:ext cx="132532" cy="3074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5510E0A-7601-46DD-BBC8-9C7C4413427C}"/>
              </a:ext>
            </a:extLst>
          </p:cNvPr>
          <p:cNvCxnSpPr>
            <a:cxnSpLocks/>
          </p:cNvCxnSpPr>
          <p:nvPr/>
        </p:nvCxnSpPr>
        <p:spPr>
          <a:xfrm flipV="1">
            <a:off x="3929290" y="5745966"/>
            <a:ext cx="0" cy="12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FEEEA8-C6EE-4096-8925-E0E915AE5650}"/>
              </a:ext>
            </a:extLst>
          </p:cNvPr>
          <p:cNvCxnSpPr>
            <a:cxnSpLocks/>
          </p:cNvCxnSpPr>
          <p:nvPr/>
        </p:nvCxnSpPr>
        <p:spPr>
          <a:xfrm flipV="1">
            <a:off x="3312003" y="4595485"/>
            <a:ext cx="0" cy="138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F48C3E3-BCEE-2B43-B6A3-EAF2C85554CF}"/>
              </a:ext>
            </a:extLst>
          </p:cNvPr>
          <p:cNvSpPr/>
          <p:nvPr/>
        </p:nvSpPr>
        <p:spPr>
          <a:xfrm>
            <a:off x="2550160" y="4310707"/>
            <a:ext cx="6033134" cy="182083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63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349C8532-7DFB-BC49-A2DF-60FA9B06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54" y="5149806"/>
            <a:ext cx="811089" cy="39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5DC09-0C2C-B049-B081-52CE421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Optimizing Half 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7DFFD-979A-9849-8EE9-0B3C7676C6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now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optimize</a:t>
                </a:r>
                <a:r>
                  <a:rPr lang="en-US" dirty="0"/>
                  <a:t> the Half Adder.</a:t>
                </a:r>
              </a:p>
              <a:p>
                <a:r>
                  <a:rPr lang="en-US" dirty="0"/>
                  <a:t>We won’t just use simplified XOR, but also </a:t>
                </a:r>
                <a:r>
                  <a:rPr lang="en-US" dirty="0">
                    <a:solidFill>
                      <a:srgbClr val="7030A0"/>
                    </a:solidFill>
                  </a:rPr>
                  <a:t>leverage simplified XOR </a:t>
                </a:r>
                <a:r>
                  <a:rPr lang="en-US" dirty="0"/>
                  <a:t>to </a:t>
                </a:r>
                <a:r>
                  <a:rPr lang="en-US" b="1" u="sng" dirty="0"/>
                  <a:t>re-use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chemeClr val="accent2"/>
                    </a:solidFill>
                  </a:rPr>
                  <a:t>AND gate used to compute the carry bit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7DFFD-979A-9849-8EE9-0B3C7676C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BE11F-F8C4-5349-9B5C-5D26BF7AE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99" y="3847122"/>
            <a:ext cx="1750485" cy="770008"/>
          </a:xfrm>
          <a:prstGeom prst="rect">
            <a:avLst/>
          </a:prstGeom>
          <a:solidFill>
            <a:schemeClr val="accent2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BA112-EA4A-A44F-B540-26BB59A7E685}"/>
                  </a:ext>
                </a:extLst>
              </p:cNvPr>
              <p:cNvSpPr txBox="1"/>
              <p:nvPr/>
            </p:nvSpPr>
            <p:spPr>
              <a:xfrm>
                <a:off x="1168578" y="3770461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BA112-EA4A-A44F-B540-26BB59A7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78" y="3770461"/>
                <a:ext cx="4020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79D3B-1730-3D4F-A16D-A98597E7EADD}"/>
                  </a:ext>
                </a:extLst>
              </p:cNvPr>
              <p:cNvSpPr txBox="1"/>
              <p:nvPr/>
            </p:nvSpPr>
            <p:spPr>
              <a:xfrm>
                <a:off x="1152115" y="4175101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79D3B-1730-3D4F-A16D-A98597E7E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115" y="4175101"/>
                <a:ext cx="40202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14B98-E281-0F42-BEC5-68F96DC89836}"/>
              </a:ext>
            </a:extLst>
          </p:cNvPr>
          <p:cNvCxnSpPr>
            <a:cxnSpLocks/>
          </p:cNvCxnSpPr>
          <p:nvPr/>
        </p:nvCxnSpPr>
        <p:spPr>
          <a:xfrm flipV="1">
            <a:off x="1570599" y="4032823"/>
            <a:ext cx="16981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313FC-9D18-2242-955A-26D805D30561}"/>
              </a:ext>
            </a:extLst>
          </p:cNvPr>
          <p:cNvCxnSpPr>
            <a:cxnSpLocks/>
          </p:cNvCxnSpPr>
          <p:nvPr/>
        </p:nvCxnSpPr>
        <p:spPr>
          <a:xfrm flipV="1">
            <a:off x="1659938" y="4405934"/>
            <a:ext cx="16981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18FA8-C4A4-DD42-84CA-496C0BAB549E}"/>
              </a:ext>
            </a:extLst>
          </p:cNvPr>
          <p:cNvCxnSpPr>
            <a:cxnSpLocks/>
          </p:cNvCxnSpPr>
          <p:nvPr/>
        </p:nvCxnSpPr>
        <p:spPr>
          <a:xfrm flipV="1">
            <a:off x="4731613" y="4217142"/>
            <a:ext cx="44044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6D1F71-B509-2C47-AF44-EEDF9F3F2870}"/>
                  </a:ext>
                </a:extLst>
              </p:cNvPr>
              <p:cNvSpPr txBox="1"/>
              <p:nvPr/>
            </p:nvSpPr>
            <p:spPr>
              <a:xfrm>
                <a:off x="9136096" y="3937240"/>
                <a:ext cx="1658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6D1F71-B509-2C47-AF44-EEDF9F3F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096" y="3937240"/>
                <a:ext cx="16580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358773D8-2F16-8E4B-8F67-CA4360EE403D}"/>
              </a:ext>
            </a:extLst>
          </p:cNvPr>
          <p:cNvSpPr/>
          <p:nvPr/>
        </p:nvSpPr>
        <p:spPr>
          <a:xfrm>
            <a:off x="4941914" y="4150331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57842A-2A26-634A-9EEC-F17F664B7571}"/>
              </a:ext>
            </a:extLst>
          </p:cNvPr>
          <p:cNvSpPr/>
          <p:nvPr/>
        </p:nvSpPr>
        <p:spPr>
          <a:xfrm>
            <a:off x="3268717" y="3468414"/>
            <a:ext cx="1153268" cy="142940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05E1B1-95FF-8E4D-8D2A-C216768FEF54}"/>
                  </a:ext>
                </a:extLst>
              </p:cNvPr>
              <p:cNvSpPr/>
              <p:nvPr/>
            </p:nvSpPr>
            <p:spPr>
              <a:xfrm>
                <a:off x="9095603" y="5314939"/>
                <a:ext cx="23961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05E1B1-95FF-8E4D-8D2A-C216768FE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603" y="5314939"/>
                <a:ext cx="2396169" cy="646331"/>
              </a:xfrm>
              <a:prstGeom prst="rect">
                <a:avLst/>
              </a:prstGeom>
              <a:blipFill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C632B791-C2F4-9D4A-A250-969491F7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89" y="5152022"/>
            <a:ext cx="1750485" cy="770008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AC509-DB91-BA4D-8742-2207AB372AA5}"/>
              </a:ext>
            </a:extLst>
          </p:cNvPr>
          <p:cNvCxnSpPr>
            <a:cxnSpLocks/>
          </p:cNvCxnSpPr>
          <p:nvPr/>
        </p:nvCxnSpPr>
        <p:spPr>
          <a:xfrm>
            <a:off x="5821583" y="5341864"/>
            <a:ext cx="17076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3FCE9-4538-B344-9D0F-BAF51BF70261}"/>
              </a:ext>
            </a:extLst>
          </p:cNvPr>
          <p:cNvCxnSpPr>
            <a:cxnSpLocks/>
          </p:cNvCxnSpPr>
          <p:nvPr/>
        </p:nvCxnSpPr>
        <p:spPr>
          <a:xfrm>
            <a:off x="5020288" y="4256536"/>
            <a:ext cx="0" cy="1085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AE27B6-F07B-D24E-B899-95FEF5233FA9}"/>
              </a:ext>
            </a:extLst>
          </p:cNvPr>
          <p:cNvCxnSpPr>
            <a:cxnSpLocks/>
          </p:cNvCxnSpPr>
          <p:nvPr/>
        </p:nvCxnSpPr>
        <p:spPr>
          <a:xfrm>
            <a:off x="5010723" y="5339218"/>
            <a:ext cx="2307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8D3CDC7-9247-1640-9807-23F92F571F2B}"/>
              </a:ext>
            </a:extLst>
          </p:cNvPr>
          <p:cNvSpPr/>
          <p:nvPr/>
        </p:nvSpPr>
        <p:spPr>
          <a:xfrm>
            <a:off x="1983261" y="4344774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9DCC33-F715-A342-B66C-A52C977E787D}"/>
              </a:ext>
            </a:extLst>
          </p:cNvPr>
          <p:cNvSpPr/>
          <p:nvPr/>
        </p:nvSpPr>
        <p:spPr>
          <a:xfrm>
            <a:off x="2461480" y="3940132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6387C5-4A18-344D-8978-B9A3877BE12B}"/>
              </a:ext>
            </a:extLst>
          </p:cNvPr>
          <p:cNvCxnSpPr>
            <a:cxnSpLocks/>
          </p:cNvCxnSpPr>
          <p:nvPr/>
        </p:nvCxnSpPr>
        <p:spPr>
          <a:xfrm flipH="1">
            <a:off x="2508997" y="3989392"/>
            <a:ext cx="16073" cy="15476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8D881-75D0-A24C-B4C3-C57C582F6789}"/>
              </a:ext>
            </a:extLst>
          </p:cNvPr>
          <p:cNvCxnSpPr>
            <a:cxnSpLocks/>
          </p:cNvCxnSpPr>
          <p:nvPr/>
        </p:nvCxnSpPr>
        <p:spPr>
          <a:xfrm>
            <a:off x="2057361" y="4403207"/>
            <a:ext cx="0" cy="1444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59441-6242-C84C-8933-A8079D06BEAB}"/>
              </a:ext>
            </a:extLst>
          </p:cNvPr>
          <p:cNvCxnSpPr>
            <a:cxnSpLocks/>
          </p:cNvCxnSpPr>
          <p:nvPr/>
        </p:nvCxnSpPr>
        <p:spPr>
          <a:xfrm flipV="1">
            <a:off x="2051841" y="5864120"/>
            <a:ext cx="16981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97B7449F-BAC4-8F4C-8E7A-4DA4D2BA8A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63" y="5408545"/>
            <a:ext cx="1305725" cy="6456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9F746A-C7FA-9843-9DC5-911722E11E76}"/>
              </a:ext>
            </a:extLst>
          </p:cNvPr>
          <p:cNvCxnSpPr>
            <a:cxnSpLocks/>
          </p:cNvCxnSpPr>
          <p:nvPr/>
        </p:nvCxnSpPr>
        <p:spPr>
          <a:xfrm flipV="1">
            <a:off x="2488236" y="5564578"/>
            <a:ext cx="140340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4A13B5B-7222-2447-A028-56EE68C3CFE4}"/>
              </a:ext>
            </a:extLst>
          </p:cNvPr>
          <p:cNvCxnSpPr>
            <a:cxnSpLocks/>
          </p:cNvCxnSpPr>
          <p:nvPr/>
        </p:nvCxnSpPr>
        <p:spPr>
          <a:xfrm flipV="1">
            <a:off x="4833732" y="5706468"/>
            <a:ext cx="27348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4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349C8532-7DFB-BC49-A2DF-60FA9B06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43" y="3993668"/>
            <a:ext cx="811089" cy="39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5DC09-0C2C-B049-B081-52CE421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Half Adder Abstraction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BE11F-F8C4-5349-9B5C-5D26BF7AE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88" y="2690984"/>
            <a:ext cx="1750485" cy="770008"/>
          </a:xfrm>
          <a:prstGeom prst="rect">
            <a:avLst/>
          </a:prstGeom>
          <a:solidFill>
            <a:schemeClr val="accent2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BA112-EA4A-A44F-B540-26BB59A7E685}"/>
                  </a:ext>
                </a:extLst>
              </p:cNvPr>
              <p:cNvSpPr txBox="1"/>
              <p:nvPr/>
            </p:nvSpPr>
            <p:spPr>
              <a:xfrm>
                <a:off x="1462867" y="2614323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BA112-EA4A-A44F-B540-26BB59A7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67" y="2614323"/>
                <a:ext cx="4020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79D3B-1730-3D4F-A16D-A98597E7EADD}"/>
                  </a:ext>
                </a:extLst>
              </p:cNvPr>
              <p:cNvSpPr txBox="1"/>
              <p:nvPr/>
            </p:nvSpPr>
            <p:spPr>
              <a:xfrm>
                <a:off x="1446404" y="3018963"/>
                <a:ext cx="402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879D3B-1730-3D4F-A16D-A98597E7E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04" y="3018963"/>
                <a:ext cx="4020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14B98-E281-0F42-BEC5-68F96DC89836}"/>
              </a:ext>
            </a:extLst>
          </p:cNvPr>
          <p:cNvCxnSpPr>
            <a:cxnSpLocks/>
          </p:cNvCxnSpPr>
          <p:nvPr/>
        </p:nvCxnSpPr>
        <p:spPr>
          <a:xfrm flipV="1">
            <a:off x="1864888" y="2876685"/>
            <a:ext cx="16981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313FC-9D18-2242-955A-26D805D30561}"/>
              </a:ext>
            </a:extLst>
          </p:cNvPr>
          <p:cNvCxnSpPr>
            <a:cxnSpLocks/>
          </p:cNvCxnSpPr>
          <p:nvPr/>
        </p:nvCxnSpPr>
        <p:spPr>
          <a:xfrm flipV="1">
            <a:off x="1954227" y="3249796"/>
            <a:ext cx="16981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A18FA8-C4A4-DD42-84CA-496C0BAB549E}"/>
              </a:ext>
            </a:extLst>
          </p:cNvPr>
          <p:cNvCxnSpPr>
            <a:cxnSpLocks/>
          </p:cNvCxnSpPr>
          <p:nvPr/>
        </p:nvCxnSpPr>
        <p:spPr>
          <a:xfrm flipV="1">
            <a:off x="5025902" y="3061004"/>
            <a:ext cx="44044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6D1F71-B509-2C47-AF44-EEDF9F3F2870}"/>
                  </a:ext>
                </a:extLst>
              </p:cNvPr>
              <p:cNvSpPr txBox="1"/>
              <p:nvPr/>
            </p:nvSpPr>
            <p:spPr>
              <a:xfrm>
                <a:off x="8812175" y="2818928"/>
                <a:ext cx="1658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6D1F71-B509-2C47-AF44-EEDF9F3F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175" y="2818928"/>
                <a:ext cx="16580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358773D8-2F16-8E4B-8F67-CA4360EE403D}"/>
              </a:ext>
            </a:extLst>
          </p:cNvPr>
          <p:cNvSpPr/>
          <p:nvPr/>
        </p:nvSpPr>
        <p:spPr>
          <a:xfrm>
            <a:off x="5236203" y="2994193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05E1B1-95FF-8E4D-8D2A-C216768FEF54}"/>
                  </a:ext>
                </a:extLst>
              </p:cNvPr>
              <p:cNvSpPr/>
              <p:nvPr/>
            </p:nvSpPr>
            <p:spPr>
              <a:xfrm>
                <a:off x="9517527" y="4079324"/>
                <a:ext cx="363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05E1B1-95FF-8E4D-8D2A-C216768FE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527" y="4079324"/>
                <a:ext cx="3638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C632B791-C2F4-9D4A-A250-969491F7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78" y="3995884"/>
            <a:ext cx="1750485" cy="770008"/>
          </a:xfrm>
          <a:prstGeom prst="rect">
            <a:avLst/>
          </a:prstGeom>
          <a:solidFill>
            <a:schemeClr val="accent2"/>
          </a:solidFill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7AC509-DB91-BA4D-8742-2207AB372AA5}"/>
              </a:ext>
            </a:extLst>
          </p:cNvPr>
          <p:cNvCxnSpPr>
            <a:cxnSpLocks/>
          </p:cNvCxnSpPr>
          <p:nvPr/>
        </p:nvCxnSpPr>
        <p:spPr>
          <a:xfrm>
            <a:off x="6115872" y="4185726"/>
            <a:ext cx="17076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3FCE9-4538-B344-9D0F-BAF51BF70261}"/>
              </a:ext>
            </a:extLst>
          </p:cNvPr>
          <p:cNvCxnSpPr>
            <a:cxnSpLocks/>
          </p:cNvCxnSpPr>
          <p:nvPr/>
        </p:nvCxnSpPr>
        <p:spPr>
          <a:xfrm>
            <a:off x="5314577" y="3100398"/>
            <a:ext cx="0" cy="1085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AE27B6-F07B-D24E-B899-95FEF5233FA9}"/>
              </a:ext>
            </a:extLst>
          </p:cNvPr>
          <p:cNvCxnSpPr>
            <a:cxnSpLocks/>
          </p:cNvCxnSpPr>
          <p:nvPr/>
        </p:nvCxnSpPr>
        <p:spPr>
          <a:xfrm>
            <a:off x="5305012" y="4183080"/>
            <a:ext cx="2307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8D3CDC7-9247-1640-9807-23F92F571F2B}"/>
              </a:ext>
            </a:extLst>
          </p:cNvPr>
          <p:cNvSpPr/>
          <p:nvPr/>
        </p:nvSpPr>
        <p:spPr>
          <a:xfrm>
            <a:off x="2277550" y="3188636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9DCC33-F715-A342-B66C-A52C977E787D}"/>
              </a:ext>
            </a:extLst>
          </p:cNvPr>
          <p:cNvSpPr/>
          <p:nvPr/>
        </p:nvSpPr>
        <p:spPr>
          <a:xfrm>
            <a:off x="2755769" y="2783994"/>
            <a:ext cx="137160" cy="1336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6387C5-4A18-344D-8978-B9A3877BE12B}"/>
              </a:ext>
            </a:extLst>
          </p:cNvPr>
          <p:cNvCxnSpPr>
            <a:cxnSpLocks/>
          </p:cNvCxnSpPr>
          <p:nvPr/>
        </p:nvCxnSpPr>
        <p:spPr>
          <a:xfrm flipH="1">
            <a:off x="2803286" y="2833254"/>
            <a:ext cx="16073" cy="15476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8D881-75D0-A24C-B4C3-C57C582F6789}"/>
              </a:ext>
            </a:extLst>
          </p:cNvPr>
          <p:cNvCxnSpPr>
            <a:cxnSpLocks/>
          </p:cNvCxnSpPr>
          <p:nvPr/>
        </p:nvCxnSpPr>
        <p:spPr>
          <a:xfrm>
            <a:off x="2351650" y="3247069"/>
            <a:ext cx="0" cy="14445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59441-6242-C84C-8933-A8079D06BEAB}"/>
              </a:ext>
            </a:extLst>
          </p:cNvPr>
          <p:cNvCxnSpPr>
            <a:cxnSpLocks/>
          </p:cNvCxnSpPr>
          <p:nvPr/>
        </p:nvCxnSpPr>
        <p:spPr>
          <a:xfrm flipV="1">
            <a:off x="2346130" y="4707982"/>
            <a:ext cx="16981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97B7449F-BAC4-8F4C-8E7A-4DA4D2BA8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52" y="4252407"/>
            <a:ext cx="1305725" cy="6456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9F746A-C7FA-9843-9DC5-911722E11E76}"/>
              </a:ext>
            </a:extLst>
          </p:cNvPr>
          <p:cNvCxnSpPr>
            <a:cxnSpLocks/>
          </p:cNvCxnSpPr>
          <p:nvPr/>
        </p:nvCxnSpPr>
        <p:spPr>
          <a:xfrm flipV="1">
            <a:off x="2782525" y="4408440"/>
            <a:ext cx="140340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4A13B5B-7222-2447-A028-56EE68C3CFE4}"/>
              </a:ext>
            </a:extLst>
          </p:cNvPr>
          <p:cNvCxnSpPr>
            <a:cxnSpLocks/>
          </p:cNvCxnSpPr>
          <p:nvPr/>
        </p:nvCxnSpPr>
        <p:spPr>
          <a:xfrm flipV="1">
            <a:off x="5128021" y="4550330"/>
            <a:ext cx="27348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0E36A1-2265-AE49-8BA2-D9FFF49BD954}"/>
              </a:ext>
            </a:extLst>
          </p:cNvPr>
          <p:cNvSpPr/>
          <p:nvPr/>
        </p:nvSpPr>
        <p:spPr>
          <a:xfrm>
            <a:off x="2250445" y="2049517"/>
            <a:ext cx="6913535" cy="3047999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13EE11-8CBF-0B4D-AB73-DD315BEFED1E}"/>
              </a:ext>
            </a:extLst>
          </p:cNvPr>
          <p:cNvSpPr txBox="1"/>
          <p:nvPr/>
        </p:nvSpPr>
        <p:spPr>
          <a:xfrm>
            <a:off x="838200" y="5780690"/>
            <a:ext cx="549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4 gates, instead of 6 for the previous one!</a:t>
            </a:r>
          </a:p>
        </p:txBody>
      </p:sp>
      <p:pic>
        <p:nvPicPr>
          <p:cNvPr id="7" name="Picture 6" descr="A drawing of a cat&#10;&#10;Description automatically generated with low confidence">
            <a:extLst>
              <a:ext uri="{FF2B5EF4-FFF2-40B4-BE49-F238E27FC236}">
                <a16:creationId xmlns:a16="http://schemas.microsoft.com/office/drawing/2014/main" id="{466CD599-7C54-4D0F-A139-E6F707A2F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909" y="5195498"/>
            <a:ext cx="1580287" cy="13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7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Half Adder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89479" y="2190790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479" y="2190790"/>
                <a:ext cx="3674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1713" y="4080033"/>
                <a:ext cx="3498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13" y="4080033"/>
                <a:ext cx="34983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06922" y="2392917"/>
                <a:ext cx="3674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922" y="2392917"/>
                <a:ext cx="3674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106922" y="3904217"/>
                <a:ext cx="3189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922" y="3904217"/>
                <a:ext cx="31899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971800" y="1690688"/>
            <a:ext cx="5422900" cy="3630612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400300" y="2456417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56952" y="439666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94700" y="266315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94700" y="408003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73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Full-Adder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let’s consider the complete case, where we want to build a circuit that computes the sum of two 2-digit binary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do this, we also need the ability to add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digits, because: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965700" y="2652554"/>
          <a:ext cx="1143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054600" y="4633754"/>
          <a:ext cx="1143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r>
                        <a:rPr lang="en-US" sz="1600" b="0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sz="2800" b="0" u="sng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00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346700" y="4633754"/>
            <a:ext cx="558800" cy="15432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4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Full-Adder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let’s consider the complete case, where we want to build a circuit that computes the sum of two 2-digit binary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do this, we also need the ability to add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digits, because: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4965700" y="2652554"/>
          <a:ext cx="1143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054600" y="4633754"/>
          <a:ext cx="1143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r>
                        <a:rPr lang="en-US" sz="1600" b="0" u="sng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US" sz="2800" b="0" u="sng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00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346700" y="4633754"/>
            <a:ext cx="558800" cy="15432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79496" y="5123145"/>
            <a:ext cx="235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We will call a circuit that adds </a:t>
            </a:r>
            <a:r>
              <a:rPr lang="en-US" b="1" i="1">
                <a:solidFill>
                  <a:srgbClr val="FF0000"/>
                </a:solidFill>
              </a:rPr>
              <a:t>3 bits a </a:t>
            </a:r>
            <a:r>
              <a:rPr lang="en-US" b="1" i="1" dirty="0">
                <a:solidFill>
                  <a:srgbClr val="FF0000"/>
                </a:solidFill>
              </a:rPr>
              <a:t>full adder</a:t>
            </a:r>
          </a:p>
        </p:txBody>
      </p:sp>
    </p:spTree>
    <p:extLst>
      <p:ext uri="{BB962C8B-B14F-4D97-AF65-F5344CB8AC3E}">
        <p14:creationId xmlns:p14="http://schemas.microsoft.com/office/powerpoint/2010/main" val="1264627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399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 could do the truth table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199" y="1125820"/>
          <a:ext cx="10802260" cy="573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9220201" y="0"/>
          <a:ext cx="242025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258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</a:rPr>
                        <a:t>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u="sng" dirty="0">
                          <a:solidFill>
                            <a:srgbClr val="FF0000"/>
                          </a:solidFill>
                        </a:rPr>
                        <a:t>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S1 S2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712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399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We could do the truth table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199" y="1125820"/>
          <a:ext cx="10802260" cy="573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3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7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9220201" y="0"/>
          <a:ext cx="242025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258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</a:rPr>
                        <a:t>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u="sng" dirty="0">
                          <a:solidFill>
                            <a:srgbClr val="FF0000"/>
                          </a:solidFill>
                        </a:rPr>
                        <a:t>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S1 S2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590773" y="2743200"/>
            <a:ext cx="3908120" cy="3181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But it’s time consuming and we are all busy people</a:t>
            </a:r>
          </a:p>
        </p:txBody>
      </p:sp>
    </p:spTree>
    <p:extLst>
      <p:ext uri="{BB962C8B-B14F-4D97-AF65-F5344CB8AC3E}">
        <p14:creationId xmlns:p14="http://schemas.microsoft.com/office/powerpoint/2010/main" val="324735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Full-Adder in another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build a circuit that computes the sum of 3 digits, </a:t>
            </a:r>
            <a:r>
              <a:rPr lang="en-US" dirty="0" err="1"/>
              <a:t>e.g</a:t>
            </a:r>
            <a:r>
              <a:rPr lang="en-US" dirty="0"/>
              <a:t> P + Q +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Step 1</a:t>
            </a:r>
            <a:r>
              <a:rPr lang="en-US" dirty="0"/>
              <a:t>: Compute                with a </a:t>
            </a:r>
            <a:r>
              <a:rPr lang="en-US" b="1" dirty="0">
                <a:solidFill>
                  <a:srgbClr val="7030A0"/>
                </a:solidFill>
              </a:rPr>
              <a:t>half-adder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634129" y="3275636"/>
          <a:ext cx="1143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  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none" dirty="0">
                          <a:solidFill>
                            <a:schemeClr val="tx1"/>
                          </a:solidFill>
                        </a:rPr>
                        <a:t>  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98526" y="3736996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26" y="3736996"/>
                <a:ext cx="20120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727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98526" y="4152999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26" y="4152999"/>
                <a:ext cx="21512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6111" r="-30556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21502" y="3713619"/>
                <a:ext cx="27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502" y="3713619"/>
                <a:ext cx="27924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521502" y="4152999"/>
                <a:ext cx="2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502" y="4152999"/>
                <a:ext cx="26661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2727" r="-454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610887" y="3548849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039387" y="3917218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39387" y="429769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891213" y="3892979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891213" y="4312049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45699" y="4300666"/>
            <a:ext cx="7265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62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Full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Step 2</a:t>
            </a:r>
            <a:r>
              <a:rPr lang="en-US" dirty="0"/>
              <a:t>: Compute                  with </a:t>
            </a:r>
            <a:r>
              <a:rPr lang="en-US" dirty="0">
                <a:solidFill>
                  <a:srgbClr val="00B050"/>
                </a:solidFill>
              </a:rPr>
              <a:t>another half-adder: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09158" y="2034323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58" y="2034323"/>
                <a:ext cx="201209" cy="276999"/>
              </a:xfrm>
              <a:prstGeom prst="rect">
                <a:avLst/>
              </a:prstGeom>
              <a:blipFill>
                <a:blip r:embed="rId2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09158" y="2450326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58" y="2450326"/>
                <a:ext cx="215122" cy="276999"/>
              </a:xfrm>
              <a:prstGeom prst="rect">
                <a:avLst/>
              </a:prstGeom>
              <a:blipFill>
                <a:blip r:embed="rId3"/>
                <a:stretch>
                  <a:fillRect l="-37143" r="-3428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07290" y="2010946"/>
                <a:ext cx="27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90" y="2010946"/>
                <a:ext cx="279244" cy="276999"/>
              </a:xfrm>
              <a:prstGeom prst="rect">
                <a:avLst/>
              </a:prstGeom>
              <a:blipFill>
                <a:blip r:embed="rId4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07290" y="2450326"/>
                <a:ext cx="2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90" y="2450326"/>
                <a:ext cx="266611" cy="276999"/>
              </a:xfrm>
              <a:prstGeom prst="rect">
                <a:avLst/>
              </a:prstGeom>
              <a:blipFill>
                <a:blip r:embed="rId5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196674" y="1825625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25174" y="2193994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25174" y="2574469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216975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77000" y="258882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3"/>
          <p:cNvGraphicFramePr>
            <a:graphicFrameLocks/>
          </p:cNvGraphicFramePr>
          <p:nvPr/>
        </p:nvGraphicFramePr>
        <p:xfrm>
          <a:off x="3519312" y="2803713"/>
          <a:ext cx="1143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  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  R</a:t>
                      </a:r>
                      <a:r>
                        <a:rPr lang="en-US" sz="2800" u="none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75690" y="5165999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690" y="5165999"/>
                <a:ext cx="201209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75690" y="5582002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690" y="5582002"/>
                <a:ext cx="215122" cy="276999"/>
              </a:xfrm>
              <a:prstGeom prst="rect">
                <a:avLst/>
              </a:prstGeom>
              <a:blipFill>
                <a:blip r:embed="rId7"/>
                <a:stretch>
                  <a:fillRect l="-37143" r="-3428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73822" y="5142622"/>
                <a:ext cx="279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22" y="5142622"/>
                <a:ext cx="279243" cy="276999"/>
              </a:xfrm>
              <a:prstGeom prst="rect">
                <a:avLst/>
              </a:prstGeom>
              <a:blipFill>
                <a:blip r:embed="rId8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73822" y="5582002"/>
                <a:ext cx="2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22" y="5582002"/>
                <a:ext cx="266611" cy="276999"/>
              </a:xfrm>
              <a:prstGeom prst="rect">
                <a:avLst/>
              </a:prstGeom>
              <a:blipFill>
                <a:blip r:embed="rId9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4763206" y="4957301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191706" y="532567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1706" y="570614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43532" y="530143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43532" y="572050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75690" y="6169764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690" y="6169764"/>
                <a:ext cx="215122" cy="276999"/>
              </a:xfrm>
              <a:prstGeom prst="rect">
                <a:avLst/>
              </a:prstGeom>
              <a:blipFill>
                <a:blip r:embed="rId10"/>
                <a:stretch>
                  <a:fillRect l="-25714" r="-2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4204406" y="6290345"/>
            <a:ext cx="3017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23196" y="5695275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01984" y="6063575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37702" y="5706145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518028" y="5921612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16753" y="5562806"/>
                <a:ext cx="284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753" y="5562806"/>
                <a:ext cx="284565" cy="276999"/>
              </a:xfrm>
              <a:prstGeom prst="rect">
                <a:avLst/>
              </a:prstGeom>
              <a:blipFill>
                <a:blip r:embed="rId11"/>
                <a:stretch>
                  <a:fillRect l="-19149" r="-85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8531003" y="630826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968649" y="6329962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649" y="6329962"/>
                <a:ext cx="179216" cy="276999"/>
              </a:xfrm>
              <a:prstGeom prst="rect">
                <a:avLst/>
              </a:prstGeom>
              <a:blipFill>
                <a:blip r:embed="rId12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From a truth table to a formula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3486" y="5442857"/>
            <a:ext cx="1137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Let us focus entirely on the rows that output 1!</a:t>
            </a:r>
          </a:p>
        </p:txBody>
      </p:sp>
    </p:spTree>
    <p:extLst>
      <p:ext uri="{BB962C8B-B14F-4D97-AF65-F5344CB8AC3E}">
        <p14:creationId xmlns:p14="http://schemas.microsoft.com/office/powerpoint/2010/main" val="742753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29" y="2258221"/>
            <a:ext cx="1369188" cy="66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full-adder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63098"/>
                <a:ext cx="10515600" cy="237016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FA4FF"/>
                    </a:solidFill>
                  </a:rPr>
                  <a:t>Step 3</a:t>
                </a:r>
                <a:r>
                  <a:rPr lang="en-US" dirty="0"/>
                  <a:t>: Combine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an OR gate to yield the final carry 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63098"/>
                <a:ext cx="10515600" cy="2370167"/>
              </a:xfrm>
              <a:blipFill>
                <a:blip r:embed="rId3"/>
                <a:stretch>
                  <a:fillRect l="-965" t="-3723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190" y="2295799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2295799"/>
                <a:ext cx="201209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7190" y="2711802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2711802"/>
                <a:ext cx="215122" cy="276999"/>
              </a:xfrm>
              <a:prstGeom prst="rect">
                <a:avLst/>
              </a:prstGeom>
              <a:blipFill>
                <a:blip r:embed="rId5"/>
                <a:stretch>
                  <a:fillRect l="-37143" r="-3428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07804" y="20962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04" y="2096235"/>
                <a:ext cx="279244" cy="276999"/>
              </a:xfrm>
              <a:prstGeom prst="rect">
                <a:avLst/>
              </a:prstGeom>
              <a:blipFill>
                <a:blip r:embed="rId6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05322" y="2711802"/>
                <a:ext cx="2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322" y="2711802"/>
                <a:ext cx="266611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794706" y="2087101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23206" y="245547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23206" y="283594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075032" y="2399432"/>
            <a:ext cx="4182277" cy="45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75032" y="285030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07190" y="3299564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3299564"/>
                <a:ext cx="215122" cy="276999"/>
              </a:xfrm>
              <a:prstGeom prst="rect">
                <a:avLst/>
              </a:prstGeom>
              <a:blipFill>
                <a:blip r:embed="rId8"/>
                <a:stretch>
                  <a:fillRect l="-25714" r="-2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2235906" y="3420145"/>
            <a:ext cx="3017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54696" y="2825075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33484" y="3205901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69202" y="2835945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549528" y="305141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48253" y="2692606"/>
                <a:ext cx="284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53" y="2692606"/>
                <a:ext cx="284565" cy="276999"/>
              </a:xfrm>
              <a:prstGeom prst="rect">
                <a:avLst/>
              </a:prstGeom>
              <a:blipFill>
                <a:blip r:embed="rId9"/>
                <a:stretch>
                  <a:fillRect l="-19149" r="-85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6562503" y="3420145"/>
            <a:ext cx="2948754" cy="17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565474" y="3224337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474" y="3224337"/>
                <a:ext cx="1792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7458312" y="2711802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445612" y="2711802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65030" y="2385577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30" y="2385577"/>
                <a:ext cx="20088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0303" r="-2121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81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29" y="2258221"/>
            <a:ext cx="1369188" cy="66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full-adder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63098"/>
                <a:ext cx="10515600" cy="237016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FA4FF"/>
                    </a:solidFill>
                  </a:rPr>
                  <a:t>Step 3</a:t>
                </a:r>
                <a:r>
                  <a:rPr lang="en-US" dirty="0"/>
                  <a:t>: Combine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an OR gate to yield the final carry 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Why did we choose an OR gate to combine the “intermediate”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 carries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63098"/>
                <a:ext cx="10515600" cy="2370167"/>
              </a:xfrm>
              <a:blipFill>
                <a:blip r:embed="rId3"/>
                <a:stretch>
                  <a:fillRect l="-965" t="-3723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190" y="2295799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2295799"/>
                <a:ext cx="201209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7190" y="2711802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2711802"/>
                <a:ext cx="215122" cy="276999"/>
              </a:xfrm>
              <a:prstGeom prst="rect">
                <a:avLst/>
              </a:prstGeom>
              <a:blipFill>
                <a:blip r:embed="rId5"/>
                <a:stretch>
                  <a:fillRect l="-37143" r="-3428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07804" y="20962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04" y="2096235"/>
                <a:ext cx="279244" cy="276999"/>
              </a:xfrm>
              <a:prstGeom prst="rect">
                <a:avLst/>
              </a:prstGeom>
              <a:blipFill>
                <a:blip r:embed="rId6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05322" y="2711802"/>
                <a:ext cx="2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322" y="2711802"/>
                <a:ext cx="266611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794706" y="2087101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23206" y="245547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23206" y="283594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075032" y="2399432"/>
            <a:ext cx="4182277" cy="45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75032" y="285030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07190" y="3299564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3299564"/>
                <a:ext cx="215122" cy="276999"/>
              </a:xfrm>
              <a:prstGeom prst="rect">
                <a:avLst/>
              </a:prstGeom>
              <a:blipFill>
                <a:blip r:embed="rId8"/>
                <a:stretch>
                  <a:fillRect l="-25714" r="-2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2235906" y="3420145"/>
            <a:ext cx="3017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54696" y="2825075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33484" y="3205901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69202" y="2835945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549528" y="305141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48253" y="2692606"/>
                <a:ext cx="284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53" y="2692606"/>
                <a:ext cx="284565" cy="276999"/>
              </a:xfrm>
              <a:prstGeom prst="rect">
                <a:avLst/>
              </a:prstGeom>
              <a:blipFill>
                <a:blip r:embed="rId9"/>
                <a:stretch>
                  <a:fillRect l="-19149" r="-85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6562503" y="3420145"/>
            <a:ext cx="2948754" cy="17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565474" y="3224337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474" y="3224337"/>
                <a:ext cx="1792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7458312" y="2711802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445612" y="2711802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65030" y="2385577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030" y="2385577"/>
                <a:ext cx="20088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0303" r="-2121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395EE978-8E92-B74A-838E-3C2E03E349A3}"/>
              </a:ext>
            </a:extLst>
          </p:cNvPr>
          <p:cNvSpPr/>
          <p:nvPr/>
        </p:nvSpPr>
        <p:spPr>
          <a:xfrm>
            <a:off x="7903779" y="2087101"/>
            <a:ext cx="1460938" cy="9643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88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129" y="2258221"/>
            <a:ext cx="1369188" cy="66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full-adder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79653"/>
                <a:ext cx="10515600" cy="199730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FA4FF"/>
                    </a:solidFill>
                  </a:rPr>
                  <a:t>Step 3</a:t>
                </a:r>
                <a:r>
                  <a:rPr lang="en-US" dirty="0"/>
                  <a:t>: Combine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an OR gate to yield the final carry 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79653"/>
                <a:ext cx="10515600" cy="1997309"/>
              </a:xfrm>
              <a:blipFill>
                <a:blip r:embed="rId3"/>
                <a:stretch>
                  <a:fillRect l="-965" t="-4430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190" y="2295799"/>
                <a:ext cx="201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2295799"/>
                <a:ext cx="201209" cy="276999"/>
              </a:xfrm>
              <a:prstGeom prst="rect">
                <a:avLst/>
              </a:prstGeom>
              <a:blipFill>
                <a:blip r:embed="rId4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7190" y="2711802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2711802"/>
                <a:ext cx="215122" cy="276999"/>
              </a:xfrm>
              <a:prstGeom prst="rect">
                <a:avLst/>
              </a:prstGeom>
              <a:blipFill>
                <a:blip r:embed="rId5"/>
                <a:stretch>
                  <a:fillRect l="-37143" r="-3428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07804" y="20962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04" y="2096235"/>
                <a:ext cx="279244" cy="276999"/>
              </a:xfrm>
              <a:prstGeom prst="rect">
                <a:avLst/>
              </a:prstGeom>
              <a:blipFill>
                <a:blip r:embed="rId6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05322" y="2711802"/>
                <a:ext cx="266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322" y="2711802"/>
                <a:ext cx="266611" cy="276999"/>
              </a:xfrm>
              <a:prstGeom prst="rect">
                <a:avLst/>
              </a:prstGeom>
              <a:blipFill>
                <a:blip r:embed="rId7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794706" y="2087101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23206" y="245547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23206" y="283594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75032" y="2431231"/>
            <a:ext cx="4126859" cy="242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75032" y="285030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07190" y="3299564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90" y="3299564"/>
                <a:ext cx="215122" cy="276999"/>
              </a:xfrm>
              <a:prstGeom prst="rect">
                <a:avLst/>
              </a:prstGeom>
              <a:blipFill>
                <a:blip r:embed="rId8"/>
                <a:stretch>
                  <a:fillRect l="-25714" r="-2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2235906" y="3420145"/>
            <a:ext cx="3017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67222" y="2837601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08432" y="3205901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69202" y="2835945"/>
            <a:ext cx="1280326" cy="924640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549528" y="3051412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48253" y="2692606"/>
                <a:ext cx="284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253" y="2692606"/>
                <a:ext cx="284565" cy="276999"/>
              </a:xfrm>
              <a:prstGeom prst="rect">
                <a:avLst/>
              </a:prstGeom>
              <a:blipFill>
                <a:blip r:embed="rId9"/>
                <a:stretch>
                  <a:fillRect l="-19149" r="-851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6562503" y="3420145"/>
            <a:ext cx="3053312" cy="17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943607" y="3547715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607" y="3547715"/>
                <a:ext cx="179216" cy="276999"/>
              </a:xfrm>
              <a:prstGeom prst="rect">
                <a:avLst/>
              </a:prstGeom>
              <a:blipFill>
                <a:blip r:embed="rId10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7458312" y="2711802"/>
            <a:ext cx="0" cy="3657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445612" y="2711802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14926" y="2347999"/>
                <a:ext cx="200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926" y="2347999"/>
                <a:ext cx="200889" cy="276999"/>
              </a:xfrm>
              <a:prstGeom prst="rect">
                <a:avLst/>
              </a:prstGeom>
              <a:blipFill>
                <a:blip r:embed="rId11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168400" y="1405467"/>
            <a:ext cx="9313333" cy="276013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132818" y="5012267"/>
            <a:ext cx="3348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</a:rPr>
              <a:t>Abstraction time!</a:t>
            </a:r>
          </a:p>
        </p:txBody>
      </p:sp>
    </p:spTree>
    <p:extLst>
      <p:ext uri="{BB962C8B-B14F-4D97-AF65-F5344CB8AC3E}">
        <p14:creationId xmlns:p14="http://schemas.microsoft.com/office/powerpoint/2010/main" val="110846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 Adder Black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inputs, 2 outputs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96972" y="2815233"/>
            <a:ext cx="4368094" cy="2434099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800" dirty="0">
                <a:solidFill>
                  <a:schemeClr val="tx1"/>
                </a:solidFill>
              </a:rPr>
              <a:t>Full Adder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25470" y="3285205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25470" y="4055147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59335" y="4867942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08582" y="3038983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582" y="3038983"/>
                <a:ext cx="357855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52642" y="3852562"/>
                <a:ext cx="382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642" y="3852562"/>
                <a:ext cx="38234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055" y="4620358"/>
                <a:ext cx="3663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55" y="4620358"/>
                <a:ext cx="36631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8420798" y="362387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20798" y="439381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0707" y="3326850"/>
                <a:ext cx="3189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707" y="3326850"/>
                <a:ext cx="31899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14767" y="4140429"/>
                <a:ext cx="3562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67" y="4140429"/>
                <a:ext cx="356251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2-bit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</a:t>
            </a:r>
            <a:r>
              <a:rPr lang="en-US" b="1" dirty="0"/>
              <a:t>we still have not solved our original problem</a:t>
            </a:r>
            <a:r>
              <a:rPr lang="en-US" dirty="0"/>
              <a:t>, which is to construct a circuit that adds 2-bit numbers!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we need a circuit that takes 4 inputs and emits 3 outputs: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135034" y="2771087"/>
          <a:ext cx="1143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P 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W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674306" y="5575829"/>
            <a:ext cx="2539295" cy="977834"/>
          </a:xfrm>
          <a:prstGeom prst="rect">
            <a:avLst/>
          </a:prstGeom>
          <a:noFill/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2-bit adder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102806" y="601147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22559" y="623584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02806" y="645967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02807" y="5808270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49070" y="5458521"/>
                <a:ext cx="2383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70" y="5458521"/>
                <a:ext cx="238334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32500" r="-300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49070" y="5780253"/>
                <a:ext cx="2291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70" y="5780253"/>
                <a:ext cx="22910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3684" r="-2368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32135" y="6000386"/>
                <a:ext cx="2226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135" y="6000386"/>
                <a:ext cx="222690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7778" r="-2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32137" y="6355985"/>
                <a:ext cx="3113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137" y="6355985"/>
                <a:ext cx="311367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1568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167734" y="602840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87487" y="6252774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67735" y="5825203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760666" y="6152786"/>
                <a:ext cx="3023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66" y="6152786"/>
                <a:ext cx="302326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739234" y="5865742"/>
                <a:ext cx="3023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34" y="5865742"/>
                <a:ext cx="3023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0408" r="-61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37461" y="5458521"/>
                <a:ext cx="2212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61" y="5458521"/>
                <a:ext cx="221278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7027" r="-21622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574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2-bit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Take care of the </a:t>
            </a:r>
            <a:r>
              <a:rPr lang="en-US" dirty="0">
                <a:solidFill>
                  <a:srgbClr val="00B050"/>
                </a:solidFill>
              </a:rPr>
              <a:t>right-most column </a:t>
            </a:r>
            <a:r>
              <a:rPr lang="en-US" dirty="0"/>
              <a:t>with a </a:t>
            </a:r>
            <a:r>
              <a:rPr lang="en-US" dirty="0">
                <a:solidFill>
                  <a:srgbClr val="00B050"/>
                </a:solidFill>
              </a:rPr>
              <a:t>half-adder: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917700" y="2804954"/>
          <a:ext cx="1143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P </a:t>
                      </a:r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W </a:t>
                      </a:r>
                      <a:r>
                        <a:rPr lang="en-US" sz="2800" u="sng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945468" y="3841274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45468" y="4349272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47734" y="3115733"/>
            <a:ext cx="2438400" cy="16256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653868" y="3736553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53868" y="4244551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52225" y="3356609"/>
                <a:ext cx="382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225" y="3356609"/>
                <a:ext cx="38234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52225" y="3914194"/>
                <a:ext cx="3674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225" y="3914194"/>
                <a:ext cx="36747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30319" y="3251888"/>
                <a:ext cx="4831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19" y="3251888"/>
                <a:ext cx="483146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847252" y="4221583"/>
                <a:ext cx="4948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252" y="4221583"/>
                <a:ext cx="49487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89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2-bit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63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1: Take care of the </a:t>
            </a:r>
            <a:r>
              <a:rPr lang="en-US" dirty="0">
                <a:solidFill>
                  <a:srgbClr val="00B050"/>
                </a:solidFill>
              </a:rPr>
              <a:t>right-most column </a:t>
            </a:r>
            <a:r>
              <a:rPr lang="en-US" dirty="0"/>
              <a:t>with a </a:t>
            </a:r>
            <a:r>
              <a:rPr lang="en-US" dirty="0">
                <a:solidFill>
                  <a:srgbClr val="00B050"/>
                </a:solidFill>
              </a:rPr>
              <a:t>half-adder: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u="sng" dirty="0">
              <a:solidFill>
                <a:srgbClr val="B59A92"/>
              </a:solidFill>
            </a:endParaRPr>
          </a:p>
          <a:p>
            <a:endParaRPr lang="en-US" dirty="0"/>
          </a:p>
          <a:p>
            <a:r>
              <a:rPr lang="en-US" dirty="0"/>
              <a:t>Step 2 (and final): Connect </a:t>
            </a:r>
            <a:r>
              <a:rPr lang="en-US" dirty="0">
                <a:solidFill>
                  <a:srgbClr val="00B050"/>
                </a:solidFill>
              </a:rPr>
              <a:t>Half-Adder</a:t>
            </a:r>
            <a:r>
              <a:rPr lang="en-US" dirty="0"/>
              <a:t> and new inputs to </a:t>
            </a:r>
            <a:r>
              <a:rPr lang="en-US" dirty="0">
                <a:solidFill>
                  <a:srgbClr val="FF0000"/>
                </a:solidFill>
              </a:rPr>
              <a:t>Full-adder</a:t>
            </a:r>
            <a:r>
              <a:rPr lang="en-US" dirty="0"/>
              <a:t> appropriately to produce final circuit.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952504" y="2534023"/>
          <a:ext cx="1143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 dirty="0">
                          <a:solidFill>
                            <a:srgbClr val="B59A92"/>
                          </a:solidFill>
                        </a:rPr>
                        <a:t>C</a:t>
                      </a:r>
                      <a:r>
                        <a:rPr lang="en-US" sz="2000" b="0" u="sng" dirty="0">
                          <a:solidFill>
                            <a:srgbClr val="B59A92"/>
                          </a:solidFill>
                        </a:rPr>
                        <a:t>1</a:t>
                      </a:r>
                      <a:endParaRPr lang="en-US" sz="2800" b="0" u="sng" dirty="0">
                        <a:solidFill>
                          <a:srgbClr val="B59A9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C 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048005" y="3113145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0272" y="3587275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82538" y="2844802"/>
            <a:ext cx="2031199" cy="999065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248407" y="3103784"/>
            <a:ext cx="4165593" cy="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407" y="3618020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265996" y="2641563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96" y="2641563"/>
                <a:ext cx="8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45611" y="3201143"/>
                <a:ext cx="6623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B59A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B59A92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B59A9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B59A9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1" y="3201143"/>
                <a:ext cx="66239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3081872" y="4230741"/>
            <a:ext cx="3131865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14139" y="4704873"/>
            <a:ext cx="3199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258954" y="3924220"/>
            <a:ext cx="2031199" cy="99906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Full-Adder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366006" y="3643814"/>
            <a:ext cx="0" cy="27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54441" y="4269792"/>
            <a:ext cx="2007159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31203" y="4655483"/>
            <a:ext cx="2007159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350663" y="3867432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3" y="3867432"/>
                <a:ext cx="84587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334128" y="4458651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28" y="4458651"/>
                <a:ext cx="845871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439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2-bit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63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1: Take care of the </a:t>
            </a:r>
            <a:r>
              <a:rPr lang="en-US" dirty="0">
                <a:solidFill>
                  <a:srgbClr val="00B050"/>
                </a:solidFill>
              </a:rPr>
              <a:t>right-most column </a:t>
            </a:r>
            <a:r>
              <a:rPr lang="en-US" dirty="0"/>
              <a:t>with a </a:t>
            </a:r>
            <a:r>
              <a:rPr lang="en-US" dirty="0">
                <a:solidFill>
                  <a:srgbClr val="00B050"/>
                </a:solidFill>
              </a:rPr>
              <a:t>half-adder: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u="sng" dirty="0">
              <a:solidFill>
                <a:srgbClr val="B59A92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 (and final): Connect </a:t>
            </a:r>
            <a:r>
              <a:rPr lang="en-US" dirty="0">
                <a:solidFill>
                  <a:srgbClr val="00B050"/>
                </a:solidFill>
              </a:rPr>
              <a:t>Half-Adder</a:t>
            </a:r>
            <a:r>
              <a:rPr lang="en-US" dirty="0"/>
              <a:t> and new inputs to </a:t>
            </a:r>
            <a:r>
              <a:rPr lang="en-US" dirty="0">
                <a:solidFill>
                  <a:srgbClr val="FF0000"/>
                </a:solidFill>
              </a:rPr>
              <a:t>Full-adder</a:t>
            </a:r>
            <a:r>
              <a:rPr lang="en-US" dirty="0"/>
              <a:t> appropriately to produce </a:t>
            </a:r>
            <a:r>
              <a:rPr lang="en-US" dirty="0">
                <a:solidFill>
                  <a:srgbClr val="FFC000"/>
                </a:solidFill>
              </a:rPr>
              <a:t>final circuit.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952504" y="2534023"/>
          <a:ext cx="1143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u="sng" dirty="0">
                          <a:solidFill>
                            <a:srgbClr val="B59A92"/>
                          </a:solidFill>
                        </a:rPr>
                        <a:t>C</a:t>
                      </a:r>
                      <a:r>
                        <a:rPr lang="en-US" sz="2000" b="0" u="sng" dirty="0">
                          <a:solidFill>
                            <a:srgbClr val="B59A92"/>
                          </a:solidFill>
                        </a:rPr>
                        <a:t>1</a:t>
                      </a:r>
                      <a:endParaRPr lang="en-US" sz="2800" b="0" u="sng" dirty="0">
                        <a:solidFill>
                          <a:srgbClr val="B59A9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C S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 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048005" y="3113145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0272" y="3587275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82538" y="2844802"/>
            <a:ext cx="2031199" cy="999065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248407" y="3103784"/>
            <a:ext cx="4165593" cy="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407" y="3618020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265996" y="2641563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96" y="2641563"/>
                <a:ext cx="8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45611" y="3238721"/>
                <a:ext cx="6623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B59A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B59A92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B59A9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B59A9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11" y="3238721"/>
                <a:ext cx="66239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3081872" y="4230741"/>
            <a:ext cx="3131865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14139" y="4704873"/>
            <a:ext cx="31995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258954" y="3924220"/>
            <a:ext cx="2031199" cy="99906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Full-Adder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366006" y="3643814"/>
            <a:ext cx="0" cy="27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54441" y="4269792"/>
            <a:ext cx="2007159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31203" y="4655483"/>
            <a:ext cx="2007159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350663" y="3867432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3" y="3867432"/>
                <a:ext cx="84587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334128" y="4458651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28" y="4458651"/>
                <a:ext cx="845871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43867" y="2336800"/>
            <a:ext cx="6417733" cy="2777067"/>
          </a:xfrm>
          <a:prstGeom prst="rect">
            <a:avLst/>
          </a:prstGeom>
          <a:solidFill>
            <a:srgbClr val="FFBE00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i="1" dirty="0">
                <a:solidFill>
                  <a:schemeClr val="tx1"/>
                </a:solidFill>
              </a:rPr>
              <a:t>2-bit adder</a:t>
            </a:r>
          </a:p>
          <a:p>
            <a:pPr algn="r"/>
            <a:endParaRPr lang="en-US" sz="3200" dirty="0">
              <a:solidFill>
                <a:schemeClr val="tx1"/>
              </a:solidFill>
            </a:endParaRPr>
          </a:p>
          <a:p>
            <a:pPr algn="r"/>
            <a:endParaRPr lang="en-US" sz="3200" dirty="0">
              <a:solidFill>
                <a:schemeClr val="tx1"/>
              </a:solidFill>
            </a:endParaRPr>
          </a:p>
          <a:p>
            <a:pPr algn="r"/>
            <a:endParaRPr lang="en-US" sz="3200" dirty="0">
              <a:solidFill>
                <a:schemeClr val="tx1"/>
              </a:solidFill>
            </a:endParaRPr>
          </a:p>
          <a:p>
            <a:pPr algn="r"/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8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3-bit adder (messy)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630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u="sng" dirty="0">
              <a:solidFill>
                <a:srgbClr val="B59A9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677769"/>
              </p:ext>
            </p:extLst>
          </p:nvPr>
        </p:nvGraphicFramePr>
        <p:xfrm>
          <a:off x="359169" y="2534023"/>
          <a:ext cx="212999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93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u="sng" dirty="0">
                          <a:solidFill>
                            <a:srgbClr val="B59A92"/>
                          </a:solidFill>
                        </a:rPr>
                        <a:t>C</a:t>
                      </a:r>
                      <a:r>
                        <a:rPr lang="en-US" sz="2000" b="0" u="sng" dirty="0">
                          <a:solidFill>
                            <a:srgbClr val="B59A92"/>
                          </a:solidFill>
                        </a:rPr>
                        <a:t>2</a:t>
                      </a:r>
                      <a:r>
                        <a:rPr lang="en-US" sz="2000" b="0" u="none" dirty="0">
                          <a:solidFill>
                            <a:srgbClr val="B59A92"/>
                          </a:solidFill>
                        </a:rPr>
                        <a:t> </a:t>
                      </a:r>
                      <a:r>
                        <a:rPr lang="en-US" sz="2800" b="0" u="sng" dirty="0">
                          <a:solidFill>
                            <a:srgbClr val="B59A92"/>
                          </a:solidFill>
                        </a:rPr>
                        <a:t>C</a:t>
                      </a:r>
                      <a:r>
                        <a:rPr lang="en-US" sz="2000" b="0" u="sng" dirty="0">
                          <a:solidFill>
                            <a:srgbClr val="B59A92"/>
                          </a:solidFill>
                        </a:rPr>
                        <a:t>1</a:t>
                      </a:r>
                      <a:endParaRPr lang="en-US" sz="2800" b="0" u="sng" dirty="0">
                        <a:solidFill>
                          <a:srgbClr val="B59A9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2800" b="0" dirty="0">
                          <a:solidFill>
                            <a:srgbClr val="0070C0"/>
                          </a:solidFill>
                        </a:rPr>
                        <a:t>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800" u="sng" dirty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b="0" u="none" dirty="0">
                          <a:solidFill>
                            <a:srgbClr val="B59A92"/>
                          </a:solidFill>
                        </a:rPr>
                        <a:t>C</a:t>
                      </a:r>
                      <a:r>
                        <a:rPr lang="en-US" sz="2000" b="0" u="none" dirty="0">
                          <a:solidFill>
                            <a:srgbClr val="B59A92"/>
                          </a:solidFill>
                        </a:rPr>
                        <a:t>3 </a:t>
                      </a:r>
                      <a:r>
                        <a:rPr lang="en-US" sz="2800" dirty="0">
                          <a:solidFill>
                            <a:srgbClr val="0070C0"/>
                          </a:solidFill>
                        </a:rPr>
                        <a:t>S</a:t>
                      </a:r>
                      <a:r>
                        <a:rPr lang="en-US" sz="2800" baseline="-25000" dirty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048005" y="3113145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0272" y="3587275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82538" y="2844802"/>
            <a:ext cx="2031199" cy="999065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Half-Adder</a:t>
            </a:r>
          </a:p>
        </p:txBody>
      </p:sp>
      <p:cxnSp>
        <p:nvCxnSpPr>
          <p:cNvPr id="11" name="Straight Connector 10"/>
          <p:cNvCxnSpPr>
            <a:endCxn id="15" idx="1"/>
          </p:cNvCxnSpPr>
          <p:nvPr/>
        </p:nvCxnSpPr>
        <p:spPr>
          <a:xfrm flipV="1">
            <a:off x="6248407" y="3091024"/>
            <a:ext cx="4412721" cy="18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407" y="3618020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1128" y="2844802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128" y="2844802"/>
                <a:ext cx="8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81470" y="3198846"/>
                <a:ext cx="6623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B59A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B59A92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B59A9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B59A9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70" y="3198846"/>
                <a:ext cx="66239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3081872" y="4230741"/>
            <a:ext cx="3131865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81872" y="6020106"/>
            <a:ext cx="5706530" cy="7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258954" y="3924220"/>
            <a:ext cx="2031199" cy="99906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Full-Adder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366006" y="3643814"/>
            <a:ext cx="0" cy="27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254441" y="4269792"/>
            <a:ext cx="2492500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31202" y="4655483"/>
            <a:ext cx="914400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14686" y="3885663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686" y="3885663"/>
                <a:ext cx="84587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10407" y="4238521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sz="3200" b="0" i="1" baseline="-250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7" y="4238521"/>
                <a:ext cx="845871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3048005" y="5535036"/>
            <a:ext cx="5685337" cy="5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66539" y="4857273"/>
            <a:ext cx="3092415" cy="54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28556" y="5011317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56" y="5011317"/>
                <a:ext cx="357855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160823" y="5535034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23" y="5535034"/>
                <a:ext cx="373307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V="1">
            <a:off x="9245602" y="4662060"/>
            <a:ext cx="0" cy="61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742399" y="5281722"/>
            <a:ext cx="1838515" cy="99906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Full-Adder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0589971" y="5549026"/>
            <a:ext cx="274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737139" y="5253916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139" y="5253916"/>
                <a:ext cx="845871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10580914" y="6019382"/>
            <a:ext cx="503149" cy="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0930864" y="5743254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sz="3200" b="0" i="1" baseline="-250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32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864" y="5743254"/>
                <a:ext cx="845871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418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 3-bit adder (neat)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630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u="sng" dirty="0">
              <a:solidFill>
                <a:srgbClr val="B59A9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6214219"/>
              </p:ext>
            </p:extLst>
          </p:nvPr>
        </p:nvGraphicFramePr>
        <p:xfrm>
          <a:off x="359169" y="2534023"/>
          <a:ext cx="2129993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993">
                  <a:extLst>
                    <a:ext uri="{9D8B030D-6E8A-4147-A177-3AD203B41FA5}">
                      <a16:colId xmlns:a16="http://schemas.microsoft.com/office/drawing/2014/main" val="2017516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dirty="0">
                          <a:solidFill>
                            <a:srgbClr val="B59A92"/>
                          </a:solidFill>
                        </a:rPr>
                        <a:t>  </a:t>
                      </a:r>
                      <a:r>
                        <a:rPr lang="en-US" sz="2000" b="0" u="sng" dirty="0">
                          <a:solidFill>
                            <a:srgbClr val="B59A92"/>
                          </a:solidFill>
                        </a:rPr>
                        <a:t>C2</a:t>
                      </a:r>
                      <a:r>
                        <a:rPr lang="en-US" sz="2000" b="0" u="none" dirty="0">
                          <a:solidFill>
                            <a:srgbClr val="B59A92"/>
                          </a:solidFill>
                        </a:rPr>
                        <a:t> </a:t>
                      </a:r>
                      <a:r>
                        <a:rPr lang="en-US" sz="2000" b="0" u="sng" dirty="0">
                          <a:solidFill>
                            <a:srgbClr val="B59A92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2800" b="0" dirty="0">
                          <a:solidFill>
                            <a:srgbClr val="0070C0"/>
                          </a:solidFill>
                        </a:rPr>
                        <a:t>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rgbClr val="00B050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800" u="sng" dirty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US" sz="2800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u="sng" dirty="0">
                          <a:solidFill>
                            <a:srgbClr val="00B050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3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b="0" u="none" dirty="0">
                          <a:solidFill>
                            <a:srgbClr val="B59A92"/>
                          </a:solidFill>
                        </a:rPr>
                        <a:t>C</a:t>
                      </a:r>
                      <a:r>
                        <a:rPr lang="en-US" sz="2000" b="0" u="none" dirty="0">
                          <a:solidFill>
                            <a:srgbClr val="B59A92"/>
                          </a:solidFill>
                        </a:rPr>
                        <a:t>3 </a:t>
                      </a:r>
                      <a:r>
                        <a:rPr lang="en-US" sz="2800" dirty="0">
                          <a:solidFill>
                            <a:srgbClr val="0070C0"/>
                          </a:solidFill>
                        </a:rPr>
                        <a:t>S</a:t>
                      </a:r>
                      <a:r>
                        <a:rPr lang="en-US" sz="2800" baseline="-25000" dirty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83910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048005" y="3113145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0272" y="3587275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5" idx="1"/>
          </p:cNvCxnSpPr>
          <p:nvPr/>
        </p:nvCxnSpPr>
        <p:spPr>
          <a:xfrm flipV="1">
            <a:off x="8331202" y="3091024"/>
            <a:ext cx="2329926" cy="22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762" y="2628480"/>
                <a:ext cx="38234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029" y="3152197"/>
                <a:ext cx="36747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1128" y="2844802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128" y="2844802"/>
                <a:ext cx="84587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3115609" y="4246379"/>
            <a:ext cx="1032932" cy="7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81872" y="6020106"/>
            <a:ext cx="5706530" cy="7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29" y="3746078"/>
                <a:ext cx="35785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96" y="4269795"/>
                <a:ext cx="498534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8254441" y="4269792"/>
            <a:ext cx="2492500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31202" y="4655483"/>
            <a:ext cx="914400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14686" y="3885663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686" y="3885663"/>
                <a:ext cx="84587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10407" y="4238521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sz="3200" b="0" i="1" baseline="-250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7" y="4238521"/>
                <a:ext cx="845871" cy="4924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3048005" y="5535036"/>
            <a:ext cx="5685337" cy="5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5609" y="4831008"/>
            <a:ext cx="1036500" cy="21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28556" y="5011317"/>
                <a:ext cx="3578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56" y="5011317"/>
                <a:ext cx="357855" cy="49244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160823" y="5535034"/>
                <a:ext cx="3733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23" y="5535034"/>
                <a:ext cx="373307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V="1">
            <a:off x="9245602" y="4662060"/>
            <a:ext cx="0" cy="61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742399" y="5281722"/>
            <a:ext cx="1838515" cy="99906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Full-Adder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0589971" y="5549026"/>
            <a:ext cx="274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737139" y="5253916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139" y="5253916"/>
                <a:ext cx="845871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10580914" y="6019382"/>
            <a:ext cx="503149" cy="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0930864" y="5743254"/>
                <a:ext cx="84587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sz="3200" b="0" i="1" baseline="-250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32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864" y="5743254"/>
                <a:ext cx="845871" cy="4924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4182277" y="2697998"/>
            <a:ext cx="4118757" cy="22601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2-bit adder</a:t>
            </a:r>
          </a:p>
        </p:txBody>
      </p:sp>
      <p:sp>
        <p:nvSpPr>
          <p:cNvPr id="35" name="Freeform 34"/>
          <p:cNvSpPr/>
          <p:nvPr/>
        </p:nvSpPr>
        <p:spPr>
          <a:xfrm>
            <a:off x="2707196" y="2304726"/>
            <a:ext cx="1257047" cy="2567018"/>
          </a:xfrm>
          <a:custGeom>
            <a:avLst/>
            <a:gdLst>
              <a:gd name="connsiteX0" fmla="*/ 74844 w 1257047"/>
              <a:gd name="connsiteY0" fmla="*/ 185297 h 2567018"/>
              <a:gd name="connsiteX1" fmla="*/ 132902 w 1257047"/>
              <a:gd name="connsiteY1" fmla="*/ 620725 h 2567018"/>
              <a:gd name="connsiteX2" fmla="*/ 437702 w 1257047"/>
              <a:gd name="connsiteY2" fmla="*/ 693297 h 2567018"/>
              <a:gd name="connsiteX3" fmla="*/ 423187 w 1257047"/>
              <a:gd name="connsiteY3" fmla="*/ 2304382 h 2567018"/>
              <a:gd name="connsiteX4" fmla="*/ 568330 w 1257047"/>
              <a:gd name="connsiteY4" fmla="*/ 2551125 h 2567018"/>
              <a:gd name="connsiteX5" fmla="*/ 1134387 w 1257047"/>
              <a:gd name="connsiteY5" fmla="*/ 2159240 h 2567018"/>
              <a:gd name="connsiteX6" fmla="*/ 1163416 w 1257047"/>
              <a:gd name="connsiteY6" fmla="*/ 156268 h 2567018"/>
              <a:gd name="connsiteX7" fmla="*/ 74844 w 1257047"/>
              <a:gd name="connsiteY7" fmla="*/ 185297 h 256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7047" h="2567018">
                <a:moveTo>
                  <a:pt x="74844" y="185297"/>
                </a:moveTo>
                <a:cubicBezTo>
                  <a:pt x="-96908" y="262707"/>
                  <a:pt x="72426" y="536058"/>
                  <a:pt x="132902" y="620725"/>
                </a:cubicBezTo>
                <a:cubicBezTo>
                  <a:pt x="193378" y="705392"/>
                  <a:pt x="389321" y="412688"/>
                  <a:pt x="437702" y="693297"/>
                </a:cubicBezTo>
                <a:cubicBezTo>
                  <a:pt x="486083" y="973907"/>
                  <a:pt x="401416" y="1994744"/>
                  <a:pt x="423187" y="2304382"/>
                </a:cubicBezTo>
                <a:cubicBezTo>
                  <a:pt x="444958" y="2614020"/>
                  <a:pt x="449797" y="2575315"/>
                  <a:pt x="568330" y="2551125"/>
                </a:cubicBezTo>
                <a:cubicBezTo>
                  <a:pt x="686863" y="2526935"/>
                  <a:pt x="1035206" y="2558383"/>
                  <a:pt x="1134387" y="2159240"/>
                </a:cubicBezTo>
                <a:cubicBezTo>
                  <a:pt x="1233568" y="1760097"/>
                  <a:pt x="1337587" y="485258"/>
                  <a:pt x="1163416" y="156268"/>
                </a:cubicBezTo>
                <a:cubicBezTo>
                  <a:pt x="989245" y="-172722"/>
                  <a:pt x="246596" y="107887"/>
                  <a:pt x="74844" y="185297"/>
                </a:cubicBezTo>
                <a:close/>
              </a:path>
            </a:pathLst>
          </a:custGeom>
          <a:solidFill>
            <a:srgbClr val="FFC000">
              <a:alpha val="4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4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Focusing on the 1</a:t>
            </a:r>
            <a:r>
              <a:rPr lang="en-US" baseline="30000" dirty="0"/>
              <a:t>st</a:t>
            </a:r>
            <a:r>
              <a:rPr lang="en-US" dirty="0"/>
              <a:t> row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13042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3135086"/>
            <a:ext cx="112086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Write a </a:t>
            </a:r>
            <a:r>
              <a:rPr lang="en-US" sz="2600" u="sng" dirty="0"/>
              <a:t>simple</a:t>
            </a:r>
            <a:r>
              <a:rPr lang="en-US" sz="2600" dirty="0"/>
              <a:t> formula that is ’1’ only on inputs p =0, q = 0, r = 0.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625257" y="495844"/>
          <a:ext cx="1654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7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an n-bit adder (messy)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02735" y="2114474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5801" y="2620767"/>
            <a:ext cx="1134532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2735" y="3010233"/>
            <a:ext cx="2599261" cy="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02735" y="3254432"/>
            <a:ext cx="2599261" cy="14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6602" y="3658642"/>
                <a:ext cx="11514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2" y="3658642"/>
                <a:ext cx="115146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36602" y="5109957"/>
            <a:ext cx="4201001" cy="11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6602" y="5549339"/>
            <a:ext cx="4201001" cy="6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6866" y="1829556"/>
                <a:ext cx="36586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66" y="1829556"/>
                <a:ext cx="365869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18333" r="-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1465" y="2303248"/>
                <a:ext cx="36150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5" y="2303248"/>
                <a:ext cx="361509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18644" r="-6780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1464" y="2678225"/>
                <a:ext cx="37241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4" y="2678225"/>
                <a:ext cx="372410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65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1463" y="3100134"/>
                <a:ext cx="43056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3" y="3100134"/>
                <a:ext cx="430566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14085" t="-145455" r="-26761" b="-17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600" y="4706591"/>
                <a:ext cx="65806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0" y="4706591"/>
                <a:ext cx="658065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9259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960" y="5401007"/>
                <a:ext cx="65370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" y="5401007"/>
                <a:ext cx="653705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9346" r="-46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719669" y="6109019"/>
            <a:ext cx="5505516" cy="21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19669" y="6542971"/>
            <a:ext cx="5530140" cy="11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3202" y="5859308"/>
                <a:ext cx="3903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2" y="5859308"/>
                <a:ext cx="390363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17188" r="-1563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33692" y="6399748"/>
                <a:ext cx="37356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2" y="6399748"/>
                <a:ext cx="373564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18033" r="-1639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1871134" y="1922127"/>
            <a:ext cx="829729" cy="79634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HA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764491" y="2315004"/>
            <a:ext cx="8292976" cy="35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987931" y="1843329"/>
                <a:ext cx="32464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931" y="1843329"/>
                <a:ext cx="324640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20370" r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2734730" y="2617269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69262" y="2641802"/>
            <a:ext cx="0" cy="368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320857" y="3018252"/>
            <a:ext cx="829729" cy="7963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150586" y="3244193"/>
            <a:ext cx="6906881" cy="25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1029160" y="3010233"/>
                <a:ext cx="33118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160" y="3010233"/>
                <a:ext cx="331180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45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11081" y="2282216"/>
                <a:ext cx="3397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81" y="2282216"/>
                <a:ext cx="339708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20000" r="-72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491185" y="3395137"/>
                <a:ext cx="3462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185" y="3395137"/>
                <a:ext cx="346249" cy="338554"/>
              </a:xfrm>
              <a:prstGeom prst="rect">
                <a:avLst/>
              </a:prstGeom>
              <a:blipFill rotWithShape="0">
                <a:blip r:embed="rId14"/>
                <a:stretch>
                  <a:fillRect l="-19298" r="-5263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4169447" y="3733690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03979" y="3741290"/>
            <a:ext cx="0" cy="368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68267" y="4077996"/>
                <a:ext cx="11514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267" y="4077996"/>
                <a:ext cx="1151467" cy="4924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5303978" y="4554084"/>
            <a:ext cx="1" cy="481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460773" y="4577602"/>
                <a:ext cx="67678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773" y="4577602"/>
                <a:ext cx="676787" cy="338554"/>
              </a:xfrm>
              <a:prstGeom prst="rect">
                <a:avLst/>
              </a:prstGeom>
              <a:blipFill>
                <a:blip r:embed="rId16"/>
                <a:stretch>
                  <a:fillRect l="-9259" r="-740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481733" y="4163144"/>
                <a:ext cx="11514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733" y="4163144"/>
                <a:ext cx="1151467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687289" y="5198011"/>
            <a:ext cx="5341871" cy="16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1146981" y="4920031"/>
                <a:ext cx="61683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981" y="4920031"/>
                <a:ext cx="616836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9901" r="-49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>
            <a:off x="5687289" y="5745286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16099" y="5376085"/>
                <a:ext cx="67678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099" y="5376085"/>
                <a:ext cx="676788" cy="338554"/>
              </a:xfrm>
              <a:prstGeom prst="rect">
                <a:avLst/>
              </a:prstGeom>
              <a:blipFill>
                <a:blip r:embed="rId19"/>
                <a:stretch>
                  <a:fillRect l="-7407" r="-925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/>
          <p:nvPr/>
        </p:nvCxnSpPr>
        <p:spPr>
          <a:xfrm>
            <a:off x="6821821" y="5740588"/>
            <a:ext cx="0" cy="286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024119" y="6109019"/>
            <a:ext cx="4033347" cy="3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1140227" y="5857783"/>
                <a:ext cx="34913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27" y="5857783"/>
                <a:ext cx="349134" cy="338554"/>
              </a:xfrm>
              <a:prstGeom prst="rect">
                <a:avLst/>
              </a:prstGeom>
              <a:blipFill rotWithShape="0">
                <a:blip r:embed="rId20"/>
                <a:stretch>
                  <a:fillRect l="-1896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/>
          <p:cNvCxnSpPr/>
          <p:nvPr/>
        </p:nvCxnSpPr>
        <p:spPr>
          <a:xfrm flipV="1">
            <a:off x="6999495" y="6464206"/>
            <a:ext cx="4033347" cy="3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1131759" y="6263131"/>
                <a:ext cx="36420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759" y="6263131"/>
                <a:ext cx="364202" cy="338554"/>
              </a:xfrm>
              <a:prstGeom prst="rect">
                <a:avLst/>
              </a:prstGeom>
              <a:blipFill>
                <a:blip r:embed="rId21"/>
                <a:stretch>
                  <a:fillRect l="-172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24724" y="3324608"/>
                <a:ext cx="4020350" cy="646331"/>
              </a:xfrm>
              <a:prstGeom prst="rect">
                <a:avLst/>
              </a:prstGeom>
              <a:noFill/>
              <a:ln w="222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We have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C74E2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C74E2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C74E2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C74E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full adders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How many </a:t>
                </a:r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</a:rPr>
                  <a:t>XOR gates </a:t>
                </a:r>
                <a:r>
                  <a:rPr lang="en-US" b="1" dirty="0">
                    <a:solidFill>
                      <a:schemeClr val="accent1"/>
                    </a:solidFill>
                  </a:rPr>
                  <a:t>do we have?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24" y="3324608"/>
                <a:ext cx="4020350" cy="646331"/>
              </a:xfrm>
              <a:prstGeom prst="rect">
                <a:avLst/>
              </a:prstGeom>
              <a:blipFill>
                <a:blip r:embed="rId22"/>
                <a:stretch>
                  <a:fillRect l="-602" t="-2727" b="-11818"/>
                </a:stretch>
              </a:blipFill>
              <a:ln w="2222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4969552" y="5035702"/>
            <a:ext cx="829729" cy="7963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16075" y="5941962"/>
            <a:ext cx="829729" cy="7963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</a:t>
            </a:r>
          </a:p>
        </p:txBody>
      </p:sp>
    </p:spTree>
    <p:extLst>
      <p:ext uri="{BB962C8B-B14F-4D97-AF65-F5344CB8AC3E}">
        <p14:creationId xmlns:p14="http://schemas.microsoft.com/office/powerpoint/2010/main" val="1312349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Constructing an n-bit adder (neat)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02735" y="2065036"/>
            <a:ext cx="219456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5801" y="2620767"/>
            <a:ext cx="2194560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2735" y="3010233"/>
            <a:ext cx="2194560" cy="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02735" y="3254432"/>
            <a:ext cx="2286000" cy="14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6602" y="3658642"/>
                <a:ext cx="11514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2" y="3658642"/>
                <a:ext cx="115146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36602" y="5109957"/>
            <a:ext cx="2194560" cy="11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6602" y="5549339"/>
            <a:ext cx="2194560" cy="6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6866" y="1829556"/>
                <a:ext cx="36586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66" y="1829556"/>
                <a:ext cx="365869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18333" r="-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1465" y="2303248"/>
                <a:ext cx="36150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5" y="2303248"/>
                <a:ext cx="361509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18644" r="-6780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1464" y="2678225"/>
                <a:ext cx="37241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4" y="2678225"/>
                <a:ext cx="372410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8033" r="-65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1463" y="3100134"/>
                <a:ext cx="43056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3" y="3100134"/>
                <a:ext cx="430566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14085" t="-145455" r="-26761" b="-17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600" y="4706591"/>
                <a:ext cx="65806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0" y="4706591"/>
                <a:ext cx="658065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9259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960" y="5401007"/>
                <a:ext cx="65370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" y="5401007"/>
                <a:ext cx="653705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9346" r="-46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719669" y="6109019"/>
            <a:ext cx="6852368" cy="18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19669" y="6542971"/>
            <a:ext cx="6852368" cy="11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3202" y="5859308"/>
                <a:ext cx="3903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2" y="5859308"/>
                <a:ext cx="390363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17188" r="-1563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33692" y="6399748"/>
                <a:ext cx="37356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92" y="6399748"/>
                <a:ext cx="373564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18033" r="-1639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7045804" y="2334524"/>
            <a:ext cx="4011663" cy="15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987931" y="1843329"/>
                <a:ext cx="32464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931" y="1843329"/>
                <a:ext cx="324640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20370" r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6999495" y="3230262"/>
            <a:ext cx="4057972" cy="39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1029160" y="2851541"/>
                <a:ext cx="33118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160" y="2851541"/>
                <a:ext cx="331180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45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481733" y="4163144"/>
                <a:ext cx="115146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733" y="4163144"/>
                <a:ext cx="1151467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7045804" y="5190068"/>
            <a:ext cx="3983356" cy="24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1146981" y="4920031"/>
                <a:ext cx="61683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981" y="4920031"/>
                <a:ext cx="616836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9901" r="-49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>
            <a:off x="6966047" y="5629431"/>
            <a:ext cx="113453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343284" y="5261024"/>
                <a:ext cx="67678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284" y="5261024"/>
                <a:ext cx="676788" cy="338554"/>
              </a:xfrm>
              <a:prstGeom prst="rect">
                <a:avLst/>
              </a:prstGeom>
              <a:blipFill>
                <a:blip r:embed="rId19"/>
                <a:stretch>
                  <a:fillRect l="-7273" r="-727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/>
          <p:nvPr/>
        </p:nvCxnSpPr>
        <p:spPr>
          <a:xfrm>
            <a:off x="8134241" y="5621909"/>
            <a:ext cx="0" cy="286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1140227" y="5857783"/>
                <a:ext cx="34913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27" y="5857783"/>
                <a:ext cx="349134" cy="338554"/>
              </a:xfrm>
              <a:prstGeom prst="rect">
                <a:avLst/>
              </a:prstGeom>
              <a:blipFill rotWithShape="0">
                <a:blip r:embed="rId20"/>
                <a:stretch>
                  <a:fillRect l="-1896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1131759" y="6263131"/>
                <a:ext cx="36420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759" y="6263131"/>
                <a:ext cx="364202" cy="338554"/>
              </a:xfrm>
              <a:prstGeom prst="rect">
                <a:avLst/>
              </a:prstGeom>
              <a:blipFill>
                <a:blip r:embed="rId21"/>
                <a:stretch>
                  <a:fillRect l="-172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7572037" y="5941962"/>
            <a:ext cx="829729" cy="7963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965803" y="1739772"/>
            <a:ext cx="4118757" cy="41180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rPr>
              <a:t>(n-1)</a:t>
            </a:r>
            <a:r>
              <a:rPr lang="en-US" sz="2400" dirty="0">
                <a:solidFill>
                  <a:schemeClr val="tx1"/>
                </a:solidFill>
              </a:rPr>
              <a:t>-bit adder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8401766" y="6109019"/>
            <a:ext cx="2655700" cy="18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67080" y="6450103"/>
            <a:ext cx="2655700" cy="18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437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number in </a:t>
                </a:r>
                <a:r>
                  <a:rPr lang="en-US" b="1" dirty="0"/>
                  <a:t>binary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(in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???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660525" y="3086894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2660525" y="3086894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/>
                    <a:gridCol w="1234579"/>
                    <a:gridCol w="1280747"/>
                    <a:gridCol w="1257663"/>
                    <a:gridCol w="125766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85" t="-1667" r="-40242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1970" t="-1667" r="-30837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5238" t="-1667" r="-19809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9517" t="-1667" r="-100966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01456" t="-1667" r="-1456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4907675" y="5525453"/>
            <a:ext cx="1794510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00870" y="5689817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00870" y="601346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20630" y="5432421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30" y="5432421"/>
                <a:ext cx="39127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0035" y="5770173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35" y="5770173"/>
                <a:ext cx="391279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6795332" y="5866933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23829" y="615701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12804" y="5560109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04" y="5560109"/>
                <a:ext cx="391279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08349" y="5864295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49" y="5864295"/>
                <a:ext cx="391279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6725310" y="5599199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16924" y="5280018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24" y="5280018"/>
                <a:ext cx="391279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779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number in </a:t>
                </a:r>
                <a:r>
                  <a:rPr lang="en-US" b="1" dirty="0"/>
                  <a:t>binary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(in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Binary to Unary converter!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660525" y="3086894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660525" y="3086894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5" t="-1667" r="-40242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970" t="-1667" r="-30837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238" t="-1667" r="-19809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517" t="-1667" r="-100966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456" t="-1667" r="-1456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/>
          <p:cNvSpPr/>
          <p:nvPr/>
        </p:nvSpPr>
        <p:spPr>
          <a:xfrm>
            <a:off x="4907675" y="5525453"/>
            <a:ext cx="1794510" cy="65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00870" y="5689817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00870" y="601346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20630" y="5432421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30" y="5432421"/>
                <a:ext cx="39127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00035" y="5770173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35" y="5770173"/>
                <a:ext cx="39127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6795332" y="5866933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23829" y="6157016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12804" y="5560109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04" y="5560109"/>
                <a:ext cx="39127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08349" y="5864295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49" y="5864295"/>
                <a:ext cx="39127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6725310" y="5599199"/>
            <a:ext cx="110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16924" y="5280018"/>
                <a:ext cx="391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924" y="5280018"/>
                <a:ext cx="39127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196E088-51C4-4754-A8C8-51587F7DE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5332" y="1982064"/>
            <a:ext cx="1485371" cy="8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66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micro-circuit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/>
                    <a:gridCol w="1234579"/>
                    <a:gridCol w="1280747"/>
                    <a:gridCol w="1257663"/>
                    <a:gridCol w="125766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83" t="-1667" r="-400000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2970" t="-1667" r="-309901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4313" t="-1667" r="-196682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456" t="-1667" r="-10145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9517" t="-1667" r="-966" b="-4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90600" y="3829181"/>
                <a:ext cx="10515600" cy="2500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40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29181"/>
                <a:ext cx="10515600" cy="2500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704735" y="5132439"/>
            <a:ext cx="1061884" cy="124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04735" y="5653543"/>
            <a:ext cx="1052053" cy="147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elay 10"/>
          <p:cNvSpPr/>
          <p:nvPr/>
        </p:nvSpPr>
        <p:spPr>
          <a:xfrm>
            <a:off x="5756788" y="4763729"/>
            <a:ext cx="1292941" cy="1224116"/>
          </a:xfrm>
          <a:prstGeom prst="flowChartDela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91781" y="4763729"/>
            <a:ext cx="57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03866" y="4702173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866" y="4702173"/>
                <a:ext cx="5861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03865" y="5329553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865" y="5329553"/>
                <a:ext cx="58612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054646" y="5385476"/>
            <a:ext cx="1061884" cy="124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16530" y="5115375"/>
                <a:ext cx="5877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30" y="5115375"/>
                <a:ext cx="587725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139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Second micro-circuit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/>
                    <a:gridCol w="1234579"/>
                    <a:gridCol w="1280747"/>
                    <a:gridCol w="1257663"/>
                    <a:gridCol w="125766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83" t="-1667" r="-400000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2970" t="-1667" r="-309901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4313" t="-1667" r="-196682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456" t="-1667" r="-10145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9517" t="-1667" r="-966" b="-4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90600" y="3829181"/>
                <a:ext cx="10515600" cy="2500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 i="1" dirty="0">
                  <a:solidFill>
                    <a:srgbClr val="FFC000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∼</m:t>
                          </m:r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)∨(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29181"/>
                <a:ext cx="10515600" cy="2500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138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Second micro-circuit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/>
                    <a:gridCol w="1234579"/>
                    <a:gridCol w="1280747"/>
                    <a:gridCol w="1257663"/>
                    <a:gridCol w="125766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83" t="-1667" r="-400000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2970" t="-1667" r="-309901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4313" t="-1667" r="-196682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456" t="-1667" r="-10145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9517" t="-1667" r="-966" b="-4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90600" y="3829181"/>
                <a:ext cx="10515600" cy="2748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3800" b="1" i="1" dirty="0">
                  <a:solidFill>
                    <a:srgbClr val="0070C0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∼</m:t>
                          </m:r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)∨(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sz="38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𝑩</m:t>
                      </m:r>
                      <m:r>
                        <a:rPr lang="en-US" sz="3800" b="1" i="1" baseline="-2500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3800" b="1" baseline="-25000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800" b="1" i="1" baseline="-25000" dirty="0">
                    <a:solidFill>
                      <a:srgbClr val="0070C0"/>
                    </a:solidFill>
                  </a:rPr>
                  <a:t>(from distributive law of conjunction over disjunction!)</a:t>
                </a:r>
              </a:p>
              <a:p>
                <a:pPr marL="0" indent="0">
                  <a:buNone/>
                </a:pPr>
                <a:endParaRPr lang="en-US" sz="4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29181"/>
                <a:ext cx="10515600" cy="2748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996812" y="6176963"/>
            <a:ext cx="3465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66447" y="5836920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47" y="5836920"/>
                <a:ext cx="5861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22780" y="5892190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80" y="5892190"/>
                <a:ext cx="58612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BA19B83-3536-404E-8973-B699B886D59C}"/>
              </a:ext>
            </a:extLst>
          </p:cNvPr>
          <p:cNvSpPr/>
          <p:nvPr/>
        </p:nvSpPr>
        <p:spPr>
          <a:xfrm>
            <a:off x="3020992" y="2951544"/>
            <a:ext cx="931576" cy="8776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D10D9C-5B9E-404D-9C2E-2F0F3B0350FF}"/>
              </a:ext>
            </a:extLst>
          </p:cNvPr>
          <p:cNvSpPr/>
          <p:nvPr/>
        </p:nvSpPr>
        <p:spPr>
          <a:xfrm>
            <a:off x="6721608" y="2951544"/>
            <a:ext cx="931576" cy="8776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69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Third micro-circuit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/>
                    <a:gridCol w="1234579"/>
                    <a:gridCol w="1280747"/>
                    <a:gridCol w="1257663"/>
                    <a:gridCol w="125766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83" t="-1667" r="-400000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2970" t="-1667" r="-309901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4313" t="-1667" r="-196682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456" t="-1667" r="-10145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9517" t="-1667" r="-966" b="-4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90600" y="3829181"/>
                <a:ext cx="10515600" cy="2500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 i="1" dirty="0">
                  <a:solidFill>
                    <a:srgbClr val="FFC000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(∼</m:t>
                          </m:r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)∨(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∼</m:t>
                          </m:r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)∨(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3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800" b="1" baseline="-25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4800" b="1" baseline="-25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4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29181"/>
                <a:ext cx="10515600" cy="2500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180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Third micro-circuit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/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4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7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6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5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2833520" y="1913003"/>
              <a:ext cx="628831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7663"/>
                    <a:gridCol w="1234579"/>
                    <a:gridCol w="1280747"/>
                    <a:gridCol w="1257663"/>
                    <a:gridCol w="1257663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83" t="-1667" r="-400000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2970" t="-1667" r="-309901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4313" t="-1667" r="-196682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1456" t="-1667" r="-10145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99517" t="-1667" r="-966" b="-4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-1" y="3861284"/>
                <a:ext cx="12083683" cy="6858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(∼</m:t>
                          </m:r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)∨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∼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)∨(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)= 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(∼</m:t>
                          </m:r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)∨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𝑩</m:t>
                      </m:r>
                      <m:r>
                        <a:rPr lang="en-US" sz="1800" b="1" i="1" baseline="-2500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en-US" sz="18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(∼</m:t>
                          </m:r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∨</m:t>
                      </m:r>
                      <m:r>
                        <a:rPr lang="en-US" sz="1800" b="1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𝑩</m:t>
                      </m:r>
                      <m:r>
                        <a:rPr lang="en-US" sz="1800" b="1" i="1" baseline="-25000">
                          <a:solidFill>
                            <a:srgbClr val="7030A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𝑩</m:t>
                      </m:r>
                      <m:r>
                        <a:rPr lang="en-US" sz="1800" b="1" i="1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18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𝑩</m:t>
                      </m:r>
                      <m:r>
                        <a:rPr lang="en-US" sz="1800" b="1" i="1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800" b="1" baseline="-25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200" b="1" baseline="-25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861284"/>
                <a:ext cx="12083683" cy="685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69589" y="4730086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589" y="4730086"/>
                <a:ext cx="58612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69589" y="5318986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589" y="5318986"/>
                <a:ext cx="586121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012387" y="4976307"/>
                <a:ext cx="70615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387" y="4976307"/>
                <a:ext cx="70615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>
            <a:cxnSpLocks/>
          </p:cNvCxnSpPr>
          <p:nvPr/>
        </p:nvCxnSpPr>
        <p:spPr>
          <a:xfrm>
            <a:off x="3787191" y="5050877"/>
            <a:ext cx="401921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elay 29"/>
          <p:cNvSpPr/>
          <p:nvPr/>
        </p:nvSpPr>
        <p:spPr>
          <a:xfrm>
            <a:off x="6904175" y="4503281"/>
            <a:ext cx="1972895" cy="1614671"/>
          </a:xfrm>
          <a:custGeom>
            <a:avLst/>
            <a:gdLst>
              <a:gd name="connsiteX0" fmla="*/ 0 w 1967515"/>
              <a:gd name="connsiteY0" fmla="*/ 0 h 1614671"/>
              <a:gd name="connsiteX1" fmla="*/ 983758 w 1967515"/>
              <a:gd name="connsiteY1" fmla="*/ 0 h 1614671"/>
              <a:gd name="connsiteX2" fmla="*/ 1967516 w 1967515"/>
              <a:gd name="connsiteY2" fmla="*/ 807336 h 1614671"/>
              <a:gd name="connsiteX3" fmla="*/ 983758 w 1967515"/>
              <a:gd name="connsiteY3" fmla="*/ 1614672 h 1614671"/>
              <a:gd name="connsiteX4" fmla="*/ 0 w 1967515"/>
              <a:gd name="connsiteY4" fmla="*/ 1614671 h 1614671"/>
              <a:gd name="connsiteX5" fmla="*/ 0 w 1967515"/>
              <a:gd name="connsiteY5" fmla="*/ 0 h 1614671"/>
              <a:gd name="connsiteX0" fmla="*/ 0 w 1967516"/>
              <a:gd name="connsiteY0" fmla="*/ 0 h 1614672"/>
              <a:gd name="connsiteX1" fmla="*/ 983758 w 1967516"/>
              <a:gd name="connsiteY1" fmla="*/ 0 h 1614672"/>
              <a:gd name="connsiteX2" fmla="*/ 1967516 w 1967516"/>
              <a:gd name="connsiteY2" fmla="*/ 807336 h 1614672"/>
              <a:gd name="connsiteX3" fmla="*/ 983758 w 1967516"/>
              <a:gd name="connsiteY3" fmla="*/ 1614672 h 1614672"/>
              <a:gd name="connsiteX4" fmla="*/ 0 w 1967516"/>
              <a:gd name="connsiteY4" fmla="*/ 1614671 h 1614672"/>
              <a:gd name="connsiteX5" fmla="*/ 0 w 1967516"/>
              <a:gd name="connsiteY5" fmla="*/ 0 h 1614672"/>
              <a:gd name="connsiteX0" fmla="*/ 3 w 1967519"/>
              <a:gd name="connsiteY0" fmla="*/ 0 h 1614672"/>
              <a:gd name="connsiteX1" fmla="*/ 983761 w 1967519"/>
              <a:gd name="connsiteY1" fmla="*/ 0 h 1614672"/>
              <a:gd name="connsiteX2" fmla="*/ 1967519 w 1967519"/>
              <a:gd name="connsiteY2" fmla="*/ 807336 h 1614672"/>
              <a:gd name="connsiteX3" fmla="*/ 983761 w 1967519"/>
              <a:gd name="connsiteY3" fmla="*/ 1614672 h 1614672"/>
              <a:gd name="connsiteX4" fmla="*/ 3 w 1967519"/>
              <a:gd name="connsiteY4" fmla="*/ 1614671 h 1614672"/>
              <a:gd name="connsiteX5" fmla="*/ 1082146 w 1967519"/>
              <a:gd name="connsiteY5" fmla="*/ 766301 h 1614672"/>
              <a:gd name="connsiteX6" fmla="*/ 3 w 1967519"/>
              <a:gd name="connsiteY6" fmla="*/ 0 h 1614672"/>
              <a:gd name="connsiteX0" fmla="*/ 3 w 1967519"/>
              <a:gd name="connsiteY0" fmla="*/ 0 h 1614672"/>
              <a:gd name="connsiteX1" fmla="*/ 983761 w 1967519"/>
              <a:gd name="connsiteY1" fmla="*/ 0 h 1614672"/>
              <a:gd name="connsiteX2" fmla="*/ 1967519 w 1967519"/>
              <a:gd name="connsiteY2" fmla="*/ 807336 h 1614672"/>
              <a:gd name="connsiteX3" fmla="*/ 983761 w 1967519"/>
              <a:gd name="connsiteY3" fmla="*/ 1614672 h 1614672"/>
              <a:gd name="connsiteX4" fmla="*/ 3 w 1967519"/>
              <a:gd name="connsiteY4" fmla="*/ 1614671 h 1614672"/>
              <a:gd name="connsiteX5" fmla="*/ 1082146 w 1967519"/>
              <a:gd name="connsiteY5" fmla="*/ 766301 h 1614672"/>
              <a:gd name="connsiteX6" fmla="*/ 3 w 1967519"/>
              <a:gd name="connsiteY6" fmla="*/ 0 h 1614672"/>
              <a:gd name="connsiteX0" fmla="*/ 5115 w 1972631"/>
              <a:gd name="connsiteY0" fmla="*/ 0 h 1614672"/>
              <a:gd name="connsiteX1" fmla="*/ 988873 w 1972631"/>
              <a:gd name="connsiteY1" fmla="*/ 0 h 1614672"/>
              <a:gd name="connsiteX2" fmla="*/ 1972631 w 1972631"/>
              <a:gd name="connsiteY2" fmla="*/ 807336 h 1614672"/>
              <a:gd name="connsiteX3" fmla="*/ 988873 w 1972631"/>
              <a:gd name="connsiteY3" fmla="*/ 1614672 h 1614672"/>
              <a:gd name="connsiteX4" fmla="*/ 5115 w 1972631"/>
              <a:gd name="connsiteY4" fmla="*/ 1614671 h 1614672"/>
              <a:gd name="connsiteX5" fmla="*/ 796973 w 1972631"/>
              <a:gd name="connsiteY5" fmla="*/ 1259787 h 1614672"/>
              <a:gd name="connsiteX6" fmla="*/ 1087258 w 1972631"/>
              <a:gd name="connsiteY6" fmla="*/ 766301 h 1614672"/>
              <a:gd name="connsiteX7" fmla="*/ 5115 w 1972631"/>
              <a:gd name="connsiteY7" fmla="*/ 0 h 1614672"/>
              <a:gd name="connsiteX0" fmla="*/ 5115 w 1974576"/>
              <a:gd name="connsiteY0" fmla="*/ 0 h 1614672"/>
              <a:gd name="connsiteX1" fmla="*/ 771159 w 1974576"/>
              <a:gd name="connsiteY1" fmla="*/ 130628 h 1614672"/>
              <a:gd name="connsiteX2" fmla="*/ 1972631 w 1974576"/>
              <a:gd name="connsiteY2" fmla="*/ 807336 h 1614672"/>
              <a:gd name="connsiteX3" fmla="*/ 988873 w 1974576"/>
              <a:gd name="connsiteY3" fmla="*/ 1614672 h 1614672"/>
              <a:gd name="connsiteX4" fmla="*/ 5115 w 1974576"/>
              <a:gd name="connsiteY4" fmla="*/ 1614671 h 1614672"/>
              <a:gd name="connsiteX5" fmla="*/ 796973 w 1974576"/>
              <a:gd name="connsiteY5" fmla="*/ 1259787 h 1614672"/>
              <a:gd name="connsiteX6" fmla="*/ 1087258 w 1974576"/>
              <a:gd name="connsiteY6" fmla="*/ 766301 h 1614672"/>
              <a:gd name="connsiteX7" fmla="*/ 5115 w 1974576"/>
              <a:gd name="connsiteY7" fmla="*/ 0 h 1614672"/>
              <a:gd name="connsiteX0" fmla="*/ 5115 w 1972895"/>
              <a:gd name="connsiteY0" fmla="*/ 0 h 1614671"/>
              <a:gd name="connsiteX1" fmla="*/ 771159 w 1972895"/>
              <a:gd name="connsiteY1" fmla="*/ 130628 h 1614671"/>
              <a:gd name="connsiteX2" fmla="*/ 1972631 w 1972895"/>
              <a:gd name="connsiteY2" fmla="*/ 807336 h 1614671"/>
              <a:gd name="connsiteX3" fmla="*/ 858245 w 1972895"/>
              <a:gd name="connsiteY3" fmla="*/ 14405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  <a:gd name="connsiteX0" fmla="*/ 5115 w 1972895"/>
              <a:gd name="connsiteY0" fmla="*/ 0 h 1614671"/>
              <a:gd name="connsiteX1" fmla="*/ 771159 w 1972895"/>
              <a:gd name="connsiteY1" fmla="*/ 130628 h 1614671"/>
              <a:gd name="connsiteX2" fmla="*/ 1972631 w 1972895"/>
              <a:gd name="connsiteY2" fmla="*/ 807336 h 1614671"/>
              <a:gd name="connsiteX3" fmla="*/ 858245 w 1972895"/>
              <a:gd name="connsiteY3" fmla="*/ 15421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  <a:gd name="connsiteX0" fmla="*/ 5115 w 1972638"/>
              <a:gd name="connsiteY0" fmla="*/ 1 h 1614672"/>
              <a:gd name="connsiteX1" fmla="*/ 843730 w 1972638"/>
              <a:gd name="connsiteY1" fmla="*/ 0 h 1614672"/>
              <a:gd name="connsiteX2" fmla="*/ 1972631 w 1972638"/>
              <a:gd name="connsiteY2" fmla="*/ 807337 h 1614672"/>
              <a:gd name="connsiteX3" fmla="*/ 858245 w 1972638"/>
              <a:gd name="connsiteY3" fmla="*/ 1542101 h 1614672"/>
              <a:gd name="connsiteX4" fmla="*/ 5115 w 1972638"/>
              <a:gd name="connsiteY4" fmla="*/ 1614672 h 1614672"/>
              <a:gd name="connsiteX5" fmla="*/ 796973 w 1972638"/>
              <a:gd name="connsiteY5" fmla="*/ 1259788 h 1614672"/>
              <a:gd name="connsiteX6" fmla="*/ 1087258 w 1972638"/>
              <a:gd name="connsiteY6" fmla="*/ 766302 h 1614672"/>
              <a:gd name="connsiteX7" fmla="*/ 5115 w 1972638"/>
              <a:gd name="connsiteY7" fmla="*/ 1 h 1614672"/>
              <a:gd name="connsiteX0" fmla="*/ 5115 w 1972895"/>
              <a:gd name="connsiteY0" fmla="*/ 0 h 1614671"/>
              <a:gd name="connsiteX1" fmla="*/ 771159 w 1972895"/>
              <a:gd name="connsiteY1" fmla="*/ 87084 h 1614671"/>
              <a:gd name="connsiteX2" fmla="*/ 1972631 w 1972895"/>
              <a:gd name="connsiteY2" fmla="*/ 807336 h 1614671"/>
              <a:gd name="connsiteX3" fmla="*/ 858245 w 1972895"/>
              <a:gd name="connsiteY3" fmla="*/ 15421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895" h="1614671">
                <a:moveTo>
                  <a:pt x="5115" y="0"/>
                </a:moveTo>
                <a:lnTo>
                  <a:pt x="771159" y="87084"/>
                </a:lnTo>
                <a:cubicBezTo>
                  <a:pt x="1314474" y="87084"/>
                  <a:pt x="1958117" y="564833"/>
                  <a:pt x="1972631" y="807336"/>
                </a:cubicBezTo>
                <a:cubicBezTo>
                  <a:pt x="1987145" y="1049839"/>
                  <a:pt x="1401560" y="1542100"/>
                  <a:pt x="858245" y="1542100"/>
                </a:cubicBezTo>
                <a:lnTo>
                  <a:pt x="5115" y="1614671"/>
                </a:lnTo>
                <a:cubicBezTo>
                  <a:pt x="-65573" y="1536171"/>
                  <a:pt x="616616" y="1401182"/>
                  <a:pt x="796973" y="1259787"/>
                </a:cubicBezTo>
                <a:cubicBezTo>
                  <a:pt x="977330" y="1118392"/>
                  <a:pt x="1180530" y="956913"/>
                  <a:pt x="1087258" y="766301"/>
                </a:cubicBezTo>
                <a:cubicBezTo>
                  <a:pt x="857172" y="220581"/>
                  <a:pt x="365829" y="255434"/>
                  <a:pt x="51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877070" y="5298183"/>
            <a:ext cx="1061884" cy="124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A11DA5-A5AB-4EFD-9D4B-074991845FDF}"/>
              </a:ext>
            </a:extLst>
          </p:cNvPr>
          <p:cNvCxnSpPr>
            <a:cxnSpLocks/>
          </p:cNvCxnSpPr>
          <p:nvPr/>
        </p:nvCxnSpPr>
        <p:spPr>
          <a:xfrm>
            <a:off x="3755710" y="5627651"/>
            <a:ext cx="401921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9903201-C30F-C440-8008-BA85C3CD15CE}"/>
              </a:ext>
            </a:extLst>
          </p:cNvPr>
          <p:cNvSpPr/>
          <p:nvPr/>
        </p:nvSpPr>
        <p:spPr>
          <a:xfrm>
            <a:off x="3020991" y="2546430"/>
            <a:ext cx="960699" cy="1282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781DCF-3511-8C43-8B6A-3BF7F7F33960}"/>
              </a:ext>
            </a:extLst>
          </p:cNvPr>
          <p:cNvSpPr/>
          <p:nvPr/>
        </p:nvSpPr>
        <p:spPr>
          <a:xfrm>
            <a:off x="6721607" y="2546430"/>
            <a:ext cx="960699" cy="1282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316CE-4FBA-1D42-81AE-9238BE32780C}"/>
              </a:ext>
            </a:extLst>
          </p:cNvPr>
          <p:cNvSpPr/>
          <p:nvPr/>
        </p:nvSpPr>
        <p:spPr>
          <a:xfrm>
            <a:off x="4169161" y="2710941"/>
            <a:ext cx="960699" cy="12827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01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5139" y="3859931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39" y="3859931"/>
                <a:ext cx="58612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5139" y="4448831"/>
                <a:ext cx="5861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39" y="4448831"/>
                <a:ext cx="5861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1621" y="2415983"/>
                <a:ext cx="70615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621" y="2415983"/>
                <a:ext cx="70615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cxnSpLocks/>
          </p:cNvCxnSpPr>
          <p:nvPr/>
        </p:nvCxnSpPr>
        <p:spPr>
          <a:xfrm>
            <a:off x="1400647" y="2124327"/>
            <a:ext cx="4796113" cy="446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lay 29"/>
          <p:cNvSpPr/>
          <p:nvPr/>
        </p:nvSpPr>
        <p:spPr>
          <a:xfrm>
            <a:off x="5660211" y="1727783"/>
            <a:ext cx="1411822" cy="1612423"/>
          </a:xfrm>
          <a:custGeom>
            <a:avLst/>
            <a:gdLst>
              <a:gd name="connsiteX0" fmla="*/ 0 w 1967515"/>
              <a:gd name="connsiteY0" fmla="*/ 0 h 1614671"/>
              <a:gd name="connsiteX1" fmla="*/ 983758 w 1967515"/>
              <a:gd name="connsiteY1" fmla="*/ 0 h 1614671"/>
              <a:gd name="connsiteX2" fmla="*/ 1967516 w 1967515"/>
              <a:gd name="connsiteY2" fmla="*/ 807336 h 1614671"/>
              <a:gd name="connsiteX3" fmla="*/ 983758 w 1967515"/>
              <a:gd name="connsiteY3" fmla="*/ 1614672 h 1614671"/>
              <a:gd name="connsiteX4" fmla="*/ 0 w 1967515"/>
              <a:gd name="connsiteY4" fmla="*/ 1614671 h 1614671"/>
              <a:gd name="connsiteX5" fmla="*/ 0 w 1967515"/>
              <a:gd name="connsiteY5" fmla="*/ 0 h 1614671"/>
              <a:gd name="connsiteX0" fmla="*/ 0 w 1967516"/>
              <a:gd name="connsiteY0" fmla="*/ 0 h 1614672"/>
              <a:gd name="connsiteX1" fmla="*/ 983758 w 1967516"/>
              <a:gd name="connsiteY1" fmla="*/ 0 h 1614672"/>
              <a:gd name="connsiteX2" fmla="*/ 1967516 w 1967516"/>
              <a:gd name="connsiteY2" fmla="*/ 807336 h 1614672"/>
              <a:gd name="connsiteX3" fmla="*/ 983758 w 1967516"/>
              <a:gd name="connsiteY3" fmla="*/ 1614672 h 1614672"/>
              <a:gd name="connsiteX4" fmla="*/ 0 w 1967516"/>
              <a:gd name="connsiteY4" fmla="*/ 1614671 h 1614672"/>
              <a:gd name="connsiteX5" fmla="*/ 0 w 1967516"/>
              <a:gd name="connsiteY5" fmla="*/ 0 h 1614672"/>
              <a:gd name="connsiteX0" fmla="*/ 3 w 1967519"/>
              <a:gd name="connsiteY0" fmla="*/ 0 h 1614672"/>
              <a:gd name="connsiteX1" fmla="*/ 983761 w 1967519"/>
              <a:gd name="connsiteY1" fmla="*/ 0 h 1614672"/>
              <a:gd name="connsiteX2" fmla="*/ 1967519 w 1967519"/>
              <a:gd name="connsiteY2" fmla="*/ 807336 h 1614672"/>
              <a:gd name="connsiteX3" fmla="*/ 983761 w 1967519"/>
              <a:gd name="connsiteY3" fmla="*/ 1614672 h 1614672"/>
              <a:gd name="connsiteX4" fmla="*/ 3 w 1967519"/>
              <a:gd name="connsiteY4" fmla="*/ 1614671 h 1614672"/>
              <a:gd name="connsiteX5" fmla="*/ 1082146 w 1967519"/>
              <a:gd name="connsiteY5" fmla="*/ 766301 h 1614672"/>
              <a:gd name="connsiteX6" fmla="*/ 3 w 1967519"/>
              <a:gd name="connsiteY6" fmla="*/ 0 h 1614672"/>
              <a:gd name="connsiteX0" fmla="*/ 3 w 1967519"/>
              <a:gd name="connsiteY0" fmla="*/ 0 h 1614672"/>
              <a:gd name="connsiteX1" fmla="*/ 983761 w 1967519"/>
              <a:gd name="connsiteY1" fmla="*/ 0 h 1614672"/>
              <a:gd name="connsiteX2" fmla="*/ 1967519 w 1967519"/>
              <a:gd name="connsiteY2" fmla="*/ 807336 h 1614672"/>
              <a:gd name="connsiteX3" fmla="*/ 983761 w 1967519"/>
              <a:gd name="connsiteY3" fmla="*/ 1614672 h 1614672"/>
              <a:gd name="connsiteX4" fmla="*/ 3 w 1967519"/>
              <a:gd name="connsiteY4" fmla="*/ 1614671 h 1614672"/>
              <a:gd name="connsiteX5" fmla="*/ 1082146 w 1967519"/>
              <a:gd name="connsiteY5" fmla="*/ 766301 h 1614672"/>
              <a:gd name="connsiteX6" fmla="*/ 3 w 1967519"/>
              <a:gd name="connsiteY6" fmla="*/ 0 h 1614672"/>
              <a:gd name="connsiteX0" fmla="*/ 5115 w 1972631"/>
              <a:gd name="connsiteY0" fmla="*/ 0 h 1614672"/>
              <a:gd name="connsiteX1" fmla="*/ 988873 w 1972631"/>
              <a:gd name="connsiteY1" fmla="*/ 0 h 1614672"/>
              <a:gd name="connsiteX2" fmla="*/ 1972631 w 1972631"/>
              <a:gd name="connsiteY2" fmla="*/ 807336 h 1614672"/>
              <a:gd name="connsiteX3" fmla="*/ 988873 w 1972631"/>
              <a:gd name="connsiteY3" fmla="*/ 1614672 h 1614672"/>
              <a:gd name="connsiteX4" fmla="*/ 5115 w 1972631"/>
              <a:gd name="connsiteY4" fmla="*/ 1614671 h 1614672"/>
              <a:gd name="connsiteX5" fmla="*/ 796973 w 1972631"/>
              <a:gd name="connsiteY5" fmla="*/ 1259787 h 1614672"/>
              <a:gd name="connsiteX6" fmla="*/ 1087258 w 1972631"/>
              <a:gd name="connsiteY6" fmla="*/ 766301 h 1614672"/>
              <a:gd name="connsiteX7" fmla="*/ 5115 w 1972631"/>
              <a:gd name="connsiteY7" fmla="*/ 0 h 1614672"/>
              <a:gd name="connsiteX0" fmla="*/ 5115 w 1974576"/>
              <a:gd name="connsiteY0" fmla="*/ 0 h 1614672"/>
              <a:gd name="connsiteX1" fmla="*/ 771159 w 1974576"/>
              <a:gd name="connsiteY1" fmla="*/ 130628 h 1614672"/>
              <a:gd name="connsiteX2" fmla="*/ 1972631 w 1974576"/>
              <a:gd name="connsiteY2" fmla="*/ 807336 h 1614672"/>
              <a:gd name="connsiteX3" fmla="*/ 988873 w 1974576"/>
              <a:gd name="connsiteY3" fmla="*/ 1614672 h 1614672"/>
              <a:gd name="connsiteX4" fmla="*/ 5115 w 1974576"/>
              <a:gd name="connsiteY4" fmla="*/ 1614671 h 1614672"/>
              <a:gd name="connsiteX5" fmla="*/ 796973 w 1974576"/>
              <a:gd name="connsiteY5" fmla="*/ 1259787 h 1614672"/>
              <a:gd name="connsiteX6" fmla="*/ 1087258 w 1974576"/>
              <a:gd name="connsiteY6" fmla="*/ 766301 h 1614672"/>
              <a:gd name="connsiteX7" fmla="*/ 5115 w 1974576"/>
              <a:gd name="connsiteY7" fmla="*/ 0 h 1614672"/>
              <a:gd name="connsiteX0" fmla="*/ 5115 w 1972895"/>
              <a:gd name="connsiteY0" fmla="*/ 0 h 1614671"/>
              <a:gd name="connsiteX1" fmla="*/ 771159 w 1972895"/>
              <a:gd name="connsiteY1" fmla="*/ 130628 h 1614671"/>
              <a:gd name="connsiteX2" fmla="*/ 1972631 w 1972895"/>
              <a:gd name="connsiteY2" fmla="*/ 807336 h 1614671"/>
              <a:gd name="connsiteX3" fmla="*/ 858245 w 1972895"/>
              <a:gd name="connsiteY3" fmla="*/ 14405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  <a:gd name="connsiteX0" fmla="*/ 5115 w 1972895"/>
              <a:gd name="connsiteY0" fmla="*/ 0 h 1614671"/>
              <a:gd name="connsiteX1" fmla="*/ 771159 w 1972895"/>
              <a:gd name="connsiteY1" fmla="*/ 130628 h 1614671"/>
              <a:gd name="connsiteX2" fmla="*/ 1972631 w 1972895"/>
              <a:gd name="connsiteY2" fmla="*/ 807336 h 1614671"/>
              <a:gd name="connsiteX3" fmla="*/ 858245 w 1972895"/>
              <a:gd name="connsiteY3" fmla="*/ 15421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  <a:gd name="connsiteX0" fmla="*/ 5115 w 1972638"/>
              <a:gd name="connsiteY0" fmla="*/ 1 h 1614672"/>
              <a:gd name="connsiteX1" fmla="*/ 843730 w 1972638"/>
              <a:gd name="connsiteY1" fmla="*/ 0 h 1614672"/>
              <a:gd name="connsiteX2" fmla="*/ 1972631 w 1972638"/>
              <a:gd name="connsiteY2" fmla="*/ 807337 h 1614672"/>
              <a:gd name="connsiteX3" fmla="*/ 858245 w 1972638"/>
              <a:gd name="connsiteY3" fmla="*/ 1542101 h 1614672"/>
              <a:gd name="connsiteX4" fmla="*/ 5115 w 1972638"/>
              <a:gd name="connsiteY4" fmla="*/ 1614672 h 1614672"/>
              <a:gd name="connsiteX5" fmla="*/ 796973 w 1972638"/>
              <a:gd name="connsiteY5" fmla="*/ 1259788 h 1614672"/>
              <a:gd name="connsiteX6" fmla="*/ 1087258 w 1972638"/>
              <a:gd name="connsiteY6" fmla="*/ 766302 h 1614672"/>
              <a:gd name="connsiteX7" fmla="*/ 5115 w 1972638"/>
              <a:gd name="connsiteY7" fmla="*/ 1 h 1614672"/>
              <a:gd name="connsiteX0" fmla="*/ 5115 w 1972895"/>
              <a:gd name="connsiteY0" fmla="*/ 0 h 1614671"/>
              <a:gd name="connsiteX1" fmla="*/ 771159 w 1972895"/>
              <a:gd name="connsiteY1" fmla="*/ 87084 h 1614671"/>
              <a:gd name="connsiteX2" fmla="*/ 1972631 w 1972895"/>
              <a:gd name="connsiteY2" fmla="*/ 807336 h 1614671"/>
              <a:gd name="connsiteX3" fmla="*/ 858245 w 1972895"/>
              <a:gd name="connsiteY3" fmla="*/ 1542100 h 1614671"/>
              <a:gd name="connsiteX4" fmla="*/ 5115 w 1972895"/>
              <a:gd name="connsiteY4" fmla="*/ 1614671 h 1614671"/>
              <a:gd name="connsiteX5" fmla="*/ 796973 w 1972895"/>
              <a:gd name="connsiteY5" fmla="*/ 1259787 h 1614671"/>
              <a:gd name="connsiteX6" fmla="*/ 1087258 w 1972895"/>
              <a:gd name="connsiteY6" fmla="*/ 766301 h 1614671"/>
              <a:gd name="connsiteX7" fmla="*/ 5115 w 1972895"/>
              <a:gd name="connsiteY7" fmla="*/ 0 h 161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895" h="1614671">
                <a:moveTo>
                  <a:pt x="5115" y="0"/>
                </a:moveTo>
                <a:lnTo>
                  <a:pt x="771159" y="87084"/>
                </a:lnTo>
                <a:cubicBezTo>
                  <a:pt x="1314474" y="87084"/>
                  <a:pt x="1958117" y="564833"/>
                  <a:pt x="1972631" y="807336"/>
                </a:cubicBezTo>
                <a:cubicBezTo>
                  <a:pt x="1987145" y="1049839"/>
                  <a:pt x="1401560" y="1542100"/>
                  <a:pt x="858245" y="1542100"/>
                </a:cubicBezTo>
                <a:lnTo>
                  <a:pt x="5115" y="1614671"/>
                </a:lnTo>
                <a:cubicBezTo>
                  <a:pt x="-65573" y="1536171"/>
                  <a:pt x="616616" y="1401182"/>
                  <a:pt x="796973" y="1259787"/>
                </a:cubicBezTo>
                <a:cubicBezTo>
                  <a:pt x="977330" y="1118392"/>
                  <a:pt x="1180530" y="956913"/>
                  <a:pt x="1087258" y="766301"/>
                </a:cubicBezTo>
                <a:cubicBezTo>
                  <a:pt x="857172" y="220581"/>
                  <a:pt x="365829" y="255434"/>
                  <a:pt x="51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129737" y="2545205"/>
            <a:ext cx="1061884" cy="124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3"/>
          </p:cNvCxnSpPr>
          <p:nvPr/>
        </p:nvCxnSpPr>
        <p:spPr>
          <a:xfrm flipV="1">
            <a:off x="1131260" y="2106899"/>
            <a:ext cx="258310" cy="199925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3"/>
          </p:cNvCxnSpPr>
          <p:nvPr/>
        </p:nvCxnSpPr>
        <p:spPr>
          <a:xfrm flipV="1">
            <a:off x="1131260" y="2745992"/>
            <a:ext cx="743907" cy="194906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343876" y="4051669"/>
            <a:ext cx="113542" cy="132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3" idx="6"/>
          </p:cNvCxnSpPr>
          <p:nvPr/>
        </p:nvCxnSpPr>
        <p:spPr>
          <a:xfrm flipV="1">
            <a:off x="1457418" y="4051669"/>
            <a:ext cx="6919666" cy="66368"/>
          </a:xfrm>
          <a:prstGeom prst="line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295037" y="3795615"/>
                <a:ext cx="70615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70C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037" y="3795615"/>
                <a:ext cx="70615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249326" y="4695052"/>
                <a:ext cx="70615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solidFill>
                    <a:srgbClr val="00B05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26" y="4695052"/>
                <a:ext cx="70615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4357461" y="4041837"/>
            <a:ext cx="113542" cy="13273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elay 39"/>
          <p:cNvSpPr/>
          <p:nvPr/>
        </p:nvSpPr>
        <p:spPr>
          <a:xfrm>
            <a:off x="5779092" y="4352374"/>
            <a:ext cx="1292941" cy="1224116"/>
          </a:xfrm>
          <a:prstGeom prst="flowChartDela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Elbow Connector 41"/>
          <p:cNvCxnSpPr>
            <a:stCxn id="39" idx="3"/>
          </p:cNvCxnSpPr>
          <p:nvPr/>
        </p:nvCxnSpPr>
        <p:spPr>
          <a:xfrm rot="16200000" flipH="1">
            <a:off x="4826201" y="3703020"/>
            <a:ext cx="517802" cy="1422027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840407" y="4621938"/>
            <a:ext cx="113542" cy="13273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/>
          <p:cNvCxnSpPr>
            <a:stCxn id="45" idx="1"/>
          </p:cNvCxnSpPr>
          <p:nvPr/>
        </p:nvCxnSpPr>
        <p:spPr>
          <a:xfrm rot="16200000" flipH="1">
            <a:off x="3489060" y="3009351"/>
            <a:ext cx="658005" cy="3922057"/>
          </a:xfrm>
          <a:prstGeom prst="bentConnector4">
            <a:avLst>
              <a:gd name="adj1" fmla="val 99742"/>
              <a:gd name="adj2" fmla="val 5123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3"/>
            <a:endCxn id="37" idx="1"/>
          </p:cNvCxnSpPr>
          <p:nvPr/>
        </p:nvCxnSpPr>
        <p:spPr>
          <a:xfrm flipV="1">
            <a:off x="7072033" y="4941274"/>
            <a:ext cx="1177293" cy="231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Content Placeholder 3"/>
              <p:cNvGraphicFramePr>
                <a:graphicFrameLocks/>
              </p:cNvGraphicFramePr>
              <p:nvPr/>
            </p:nvGraphicFramePr>
            <p:xfrm>
              <a:off x="8073344" y="416793"/>
              <a:ext cx="3836721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7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53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1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7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7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272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72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72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72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72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8073344" y="416793"/>
              <a:ext cx="3836721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7344"/>
                    <a:gridCol w="753260"/>
                    <a:gridCol w="781429"/>
                    <a:gridCol w="767344"/>
                    <a:gridCol w="767344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794" t="-1667" r="-40158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2419" t="-1667" r="-30806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96094" t="-1667" r="-19843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300794" t="-1667" r="-101587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400794" t="-1667" r="-1587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8D9B40-8A59-4E13-AA05-D5F0EEFCC438}"/>
              </a:ext>
            </a:extLst>
          </p:cNvPr>
          <p:cNvCxnSpPr>
            <a:cxnSpLocks/>
          </p:cNvCxnSpPr>
          <p:nvPr/>
        </p:nvCxnSpPr>
        <p:spPr>
          <a:xfrm>
            <a:off x="1867610" y="2736411"/>
            <a:ext cx="444250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2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Focusing on the 1</a:t>
            </a:r>
            <a:r>
              <a:rPr lang="en-US" baseline="30000" dirty="0"/>
              <a:t>st</a:t>
            </a:r>
            <a:r>
              <a:rPr lang="en-US" dirty="0"/>
              <a:t> row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13042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3135086"/>
                <a:ext cx="112086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600" dirty="0"/>
                  <a:t>Write a simple formula that is ’1’ only on inputs p =0, q = 0, r = 0.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~</m:t>
                      </m:r>
                      <m:r>
                        <a:rPr lang="en-US" sz="3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sz="3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sz="3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∧~</m:t>
                      </m:r>
                      <m:r>
                        <a:rPr lang="en-US" sz="3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en-US" sz="3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35086"/>
                <a:ext cx="11208657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71" t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625257" y="495844"/>
          <a:ext cx="1654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numeric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(have done)</a:t>
            </a:r>
          </a:p>
          <a:p>
            <a:r>
              <a:rPr lang="en-US" dirty="0"/>
              <a:t>Multiplication</a:t>
            </a:r>
          </a:p>
          <a:p>
            <a:r>
              <a:rPr lang="en-US" dirty="0"/>
              <a:t>Division</a:t>
            </a:r>
          </a:p>
          <a:p>
            <a:r>
              <a:rPr lang="en-US" dirty="0"/>
              <a:t>Primality test (test whether a number is prime)</a:t>
            </a:r>
          </a:p>
          <a:p>
            <a:endParaRPr lang="en-US" dirty="0"/>
          </a:p>
          <a:p>
            <a:r>
              <a:rPr lang="en-US" dirty="0"/>
              <a:t>There are circuits for all of these!</a:t>
            </a:r>
          </a:p>
          <a:p>
            <a:pPr lvl="1"/>
            <a:r>
              <a:rPr lang="en-US" dirty="0"/>
              <a:t>Computers actually work this way at the base level: they consist </a:t>
            </a:r>
            <a:r>
              <a:rPr lang="en-US"/>
              <a:t>of gates.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2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Focusing on the 4</a:t>
            </a:r>
            <a:r>
              <a:rPr lang="en-US" baseline="30000" dirty="0"/>
              <a:t>th</a:t>
            </a:r>
            <a:r>
              <a:rPr lang="en-US" dirty="0"/>
              <a:t> row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2856139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114" y="3991429"/>
            <a:ext cx="10729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Same deal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625257" y="495844"/>
          <a:ext cx="1654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3450</Words>
  <Application>Microsoft Office PowerPoint</Application>
  <PresentationFormat>Widescreen</PresentationFormat>
  <Paragraphs>1576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Calibri</vt:lpstr>
      <vt:lpstr>Arial</vt:lpstr>
      <vt:lpstr>Cambria Math</vt:lpstr>
      <vt:lpstr>Calibri Light</vt:lpstr>
      <vt:lpstr>Office Theme</vt:lpstr>
      <vt:lpstr>  Circuits  CMSC250  </vt:lpstr>
      <vt:lpstr>Announcements / Reminders / Schedule</vt:lpstr>
      <vt:lpstr>Announcements / Reminders / Schedule</vt:lpstr>
      <vt:lpstr>Circuits</vt:lpstr>
      <vt:lpstr>From a truth table to a formula</vt:lpstr>
      <vt:lpstr>From a truth table to a formula</vt:lpstr>
      <vt:lpstr>Focusing on the 1st row…</vt:lpstr>
      <vt:lpstr>Focusing on the 1st row…</vt:lpstr>
      <vt:lpstr>Focusing on the 4th row…</vt:lpstr>
      <vt:lpstr>Focusing on the 4th row…</vt:lpstr>
      <vt:lpstr>Focusing on the 5th row…</vt:lpstr>
      <vt:lpstr>Focusing on the 8th row…</vt:lpstr>
      <vt:lpstr>How do we combine those simple formulae?</vt:lpstr>
      <vt:lpstr>How do we combine those simple formulae?</vt:lpstr>
      <vt:lpstr>How do we combine those simple formulae?</vt:lpstr>
      <vt:lpstr>Logical gates</vt:lpstr>
      <vt:lpstr>Our first gate</vt:lpstr>
      <vt:lpstr>Our second gate</vt:lpstr>
      <vt:lpstr>Our second gate (AND gate)</vt:lpstr>
      <vt:lpstr>Our second gate (AND gate)</vt:lpstr>
      <vt:lpstr>Our third gate (OR gate)</vt:lpstr>
      <vt:lpstr>Exercises</vt:lpstr>
      <vt:lpstr>Exercises</vt:lpstr>
      <vt:lpstr>Exercises</vt:lpstr>
      <vt:lpstr>Exercises</vt:lpstr>
      <vt:lpstr>And this?</vt:lpstr>
      <vt:lpstr>And this?</vt:lpstr>
      <vt:lpstr>And this?</vt:lpstr>
      <vt:lpstr>Simplifying the circuit…</vt:lpstr>
      <vt:lpstr>Exercises</vt:lpstr>
      <vt:lpstr>Exercises</vt:lpstr>
      <vt:lpstr>Coming back to our original formula…</vt:lpstr>
      <vt:lpstr>Coming back to our original formula…</vt:lpstr>
      <vt:lpstr>PowerPoint Presentation</vt:lpstr>
      <vt:lpstr>Circuit 1</vt:lpstr>
      <vt:lpstr>Circuit 2</vt:lpstr>
      <vt:lpstr>Circuit 3</vt:lpstr>
      <vt:lpstr>Circuit 4</vt:lpstr>
      <vt:lpstr>Midterm news / reminders</vt:lpstr>
      <vt:lpstr>Midterm news / reminders</vt:lpstr>
      <vt:lpstr>Building Adder Circuits</vt:lpstr>
      <vt:lpstr>Half-Adder</vt:lpstr>
      <vt:lpstr>Truth table</vt:lpstr>
      <vt:lpstr>Truth table</vt:lpstr>
      <vt:lpstr>Truth table</vt:lpstr>
      <vt:lpstr>Truth table</vt:lpstr>
      <vt:lpstr>Making XOR cheaper </vt:lpstr>
      <vt:lpstr>Making XOR cheaper </vt:lpstr>
      <vt:lpstr>Making XOR cheaper </vt:lpstr>
      <vt:lpstr>Making XOR cheaper </vt:lpstr>
      <vt:lpstr>Optimizing Half Adder</vt:lpstr>
      <vt:lpstr>Half Adder Abstraction</vt:lpstr>
      <vt:lpstr>Half Adder Abstraction</vt:lpstr>
      <vt:lpstr>Full-Adder</vt:lpstr>
      <vt:lpstr>Full-Adder</vt:lpstr>
      <vt:lpstr>We could do the truth table….</vt:lpstr>
      <vt:lpstr>We could do the truth table….</vt:lpstr>
      <vt:lpstr>Constructing a Full-Adder in another way</vt:lpstr>
      <vt:lpstr>Constructing a Full Adder</vt:lpstr>
      <vt:lpstr>Constructing a full-adder</vt:lpstr>
      <vt:lpstr>Constructing a full-adder</vt:lpstr>
      <vt:lpstr>Constructing a full-adder</vt:lpstr>
      <vt:lpstr>Full Adder Black Box</vt:lpstr>
      <vt:lpstr>2-bit adder</vt:lpstr>
      <vt:lpstr>Constructing a 2-bit adder</vt:lpstr>
      <vt:lpstr>Constructing a 2-bit adder</vt:lpstr>
      <vt:lpstr>Constructing a 2-bit adder</vt:lpstr>
      <vt:lpstr>Constructing a 3-bit adder (messy)</vt:lpstr>
      <vt:lpstr>Constructing a 3-bit adder (neat)</vt:lpstr>
      <vt:lpstr>Constructing an n-bit adder (messy)</vt:lpstr>
      <vt:lpstr>Constructing an n-bit adder (neat)</vt:lpstr>
      <vt:lpstr>Fun exercise</vt:lpstr>
      <vt:lpstr>Fun exercise</vt:lpstr>
      <vt:lpstr>First micro-circuit</vt:lpstr>
      <vt:lpstr>Second micro-circuit</vt:lpstr>
      <vt:lpstr>Second micro-circuit</vt:lpstr>
      <vt:lpstr>Third micro-circuit</vt:lpstr>
      <vt:lpstr>Third micro-circuit</vt:lpstr>
      <vt:lpstr>Final circuit</vt:lpstr>
      <vt:lpstr>Other numeric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Filippou</dc:creator>
  <cp:lastModifiedBy>Jason Filippou</cp:lastModifiedBy>
  <cp:revision>75</cp:revision>
  <cp:lastPrinted>2020-02-06T16:02:12Z</cp:lastPrinted>
  <dcterms:created xsi:type="dcterms:W3CDTF">2017-01-27T20:59:18Z</dcterms:created>
  <dcterms:modified xsi:type="dcterms:W3CDTF">2021-03-04T20:27:28Z</dcterms:modified>
</cp:coreProperties>
</file>